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4"/>
  </p:sldMasterIdLst>
  <p:notesMasterIdLst>
    <p:notesMasterId r:id="rId18"/>
  </p:notesMasterIdLst>
  <p:sldIdLst>
    <p:sldId id="279" r:id="rId5"/>
    <p:sldId id="281" r:id="rId6"/>
    <p:sldId id="269" r:id="rId7"/>
    <p:sldId id="272" r:id="rId8"/>
    <p:sldId id="278" r:id="rId9"/>
    <p:sldId id="270" r:id="rId10"/>
    <p:sldId id="284" r:id="rId11"/>
    <p:sldId id="282" r:id="rId12"/>
    <p:sldId id="271" r:id="rId13"/>
    <p:sldId id="274" r:id="rId14"/>
    <p:sldId id="275" r:id="rId15"/>
    <p:sldId id="276" r:id="rId16"/>
    <p:sldId id="283" r:id="rId17"/>
  </p:sldIdLst>
  <p:sldSz cx="12192000" cy="6858000"/>
  <p:notesSz cx="6858000" cy="9239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D8AF85A-30AC-43CF-B97A-4137F79EC10E}">
          <p14:sldIdLst>
            <p14:sldId id="279"/>
            <p14:sldId id="281"/>
            <p14:sldId id="269"/>
            <p14:sldId id="272"/>
            <p14:sldId id="278"/>
            <p14:sldId id="270"/>
            <p14:sldId id="284"/>
            <p14:sldId id="282"/>
            <p14:sldId id="271"/>
            <p14:sldId id="274"/>
            <p14:sldId id="275"/>
            <p14:sldId id="276"/>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719" autoAdjust="0"/>
  </p:normalViewPr>
  <p:slideViewPr>
    <p:cSldViewPr snapToGrid="0">
      <p:cViewPr varScale="1">
        <p:scale>
          <a:sx n="101" d="100"/>
          <a:sy n="101" d="100"/>
        </p:scale>
        <p:origin x="21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668479-4DE4-4075-A18A-2764A48E58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22E6822-D531-4F3C-A220-DD43A1BB68DF}">
      <dgm:prSet/>
      <dgm:spPr/>
      <dgm:t>
        <a:bodyPr/>
        <a:lstStyle/>
        <a:p>
          <a:pPr>
            <a:lnSpc>
              <a:spcPct val="100000"/>
            </a:lnSpc>
            <a:defRPr cap="all"/>
          </a:pPr>
          <a:r>
            <a:rPr lang="en-US" dirty="0"/>
            <a:t>Houselessness</a:t>
          </a:r>
        </a:p>
      </dgm:t>
    </dgm:pt>
    <dgm:pt modelId="{14AF83C9-5A1B-486A-8437-32F74DBB16D9}" type="parTrans" cxnId="{0E3CB66C-7925-420C-8B14-F8E2C20685EE}">
      <dgm:prSet/>
      <dgm:spPr/>
      <dgm:t>
        <a:bodyPr/>
        <a:lstStyle/>
        <a:p>
          <a:endParaRPr lang="en-US"/>
        </a:p>
      </dgm:t>
    </dgm:pt>
    <dgm:pt modelId="{0C3928AD-5274-4497-9DBE-2707F4E54D87}" type="sibTrans" cxnId="{0E3CB66C-7925-420C-8B14-F8E2C20685EE}">
      <dgm:prSet/>
      <dgm:spPr/>
      <dgm:t>
        <a:bodyPr/>
        <a:lstStyle/>
        <a:p>
          <a:endParaRPr lang="en-US"/>
        </a:p>
      </dgm:t>
    </dgm:pt>
    <dgm:pt modelId="{4464D3B8-54BB-4986-9429-3842B6B24403}">
      <dgm:prSet/>
      <dgm:spPr/>
      <dgm:t>
        <a:bodyPr/>
        <a:lstStyle/>
        <a:p>
          <a:pPr>
            <a:lnSpc>
              <a:spcPct val="100000"/>
            </a:lnSpc>
            <a:defRPr cap="all"/>
          </a:pPr>
          <a:r>
            <a:rPr lang="en-US" dirty="0"/>
            <a:t>Statistics</a:t>
          </a:r>
        </a:p>
      </dgm:t>
    </dgm:pt>
    <dgm:pt modelId="{6C202745-763B-47EC-889D-3D04ADD9555C}" type="parTrans" cxnId="{6B5412D6-A66A-46C2-AB16-718FACC75603}">
      <dgm:prSet/>
      <dgm:spPr/>
      <dgm:t>
        <a:bodyPr/>
        <a:lstStyle/>
        <a:p>
          <a:endParaRPr lang="en-US"/>
        </a:p>
      </dgm:t>
    </dgm:pt>
    <dgm:pt modelId="{13713CD0-700C-42CD-BAA4-0ED55A96F841}" type="sibTrans" cxnId="{6B5412D6-A66A-46C2-AB16-718FACC75603}">
      <dgm:prSet/>
      <dgm:spPr/>
      <dgm:t>
        <a:bodyPr/>
        <a:lstStyle/>
        <a:p>
          <a:endParaRPr lang="en-US"/>
        </a:p>
      </dgm:t>
    </dgm:pt>
    <dgm:pt modelId="{B538D96E-4E4E-4D25-B338-2A3D2EC4A8A1}">
      <dgm:prSet/>
      <dgm:spPr/>
      <dgm:t>
        <a:bodyPr/>
        <a:lstStyle/>
        <a:p>
          <a:pPr>
            <a:lnSpc>
              <a:spcPct val="100000"/>
            </a:lnSpc>
            <a:defRPr cap="all"/>
          </a:pPr>
          <a:r>
            <a:rPr lang="en-US" dirty="0"/>
            <a:t>Solution - Social Sac</a:t>
          </a:r>
        </a:p>
      </dgm:t>
    </dgm:pt>
    <dgm:pt modelId="{08D9CE7C-FDE5-492E-9FB9-E246E3C36D9A}" type="parTrans" cxnId="{FEA6A1C5-F332-4690-AD8D-E74C75BC7915}">
      <dgm:prSet/>
      <dgm:spPr/>
      <dgm:t>
        <a:bodyPr/>
        <a:lstStyle/>
        <a:p>
          <a:endParaRPr lang="en-US"/>
        </a:p>
      </dgm:t>
    </dgm:pt>
    <dgm:pt modelId="{888C1916-889C-4289-B1DA-0CB6CFC4EFDD}" type="sibTrans" cxnId="{FEA6A1C5-F332-4690-AD8D-E74C75BC7915}">
      <dgm:prSet/>
      <dgm:spPr/>
      <dgm:t>
        <a:bodyPr/>
        <a:lstStyle/>
        <a:p>
          <a:endParaRPr lang="en-US"/>
        </a:p>
      </dgm:t>
    </dgm:pt>
    <dgm:pt modelId="{BF809CB7-AA15-4E8C-B1EF-EE1DE95DFD8C}">
      <dgm:prSet/>
      <dgm:spPr/>
      <dgm:t>
        <a:bodyPr/>
        <a:lstStyle/>
        <a:p>
          <a:pPr>
            <a:lnSpc>
              <a:spcPct val="100000"/>
            </a:lnSpc>
            <a:defRPr cap="all"/>
          </a:pPr>
          <a:r>
            <a:rPr lang="en-US"/>
            <a:t>How it works</a:t>
          </a:r>
        </a:p>
      </dgm:t>
    </dgm:pt>
    <dgm:pt modelId="{6045FC4F-DCB0-4384-B346-447D89FD67F2}" type="parTrans" cxnId="{9036288D-B834-4E2D-B091-404D19FBDE08}">
      <dgm:prSet/>
      <dgm:spPr/>
      <dgm:t>
        <a:bodyPr/>
        <a:lstStyle/>
        <a:p>
          <a:endParaRPr lang="en-US"/>
        </a:p>
      </dgm:t>
    </dgm:pt>
    <dgm:pt modelId="{4E0A098D-CD20-43F3-B1CE-0BED48D078CD}" type="sibTrans" cxnId="{9036288D-B834-4E2D-B091-404D19FBDE08}">
      <dgm:prSet/>
      <dgm:spPr/>
      <dgm:t>
        <a:bodyPr/>
        <a:lstStyle/>
        <a:p>
          <a:endParaRPr lang="en-US"/>
        </a:p>
      </dgm:t>
    </dgm:pt>
    <dgm:pt modelId="{8481728A-ECD3-4DBB-8621-DCD7019C6BED}">
      <dgm:prSet/>
      <dgm:spPr/>
      <dgm:t>
        <a:bodyPr/>
        <a:lstStyle/>
        <a:p>
          <a:pPr>
            <a:lnSpc>
              <a:spcPct val="100000"/>
            </a:lnSpc>
            <a:defRPr cap="all"/>
          </a:pPr>
          <a:r>
            <a:rPr lang="en-US"/>
            <a:t>Opportunity</a:t>
          </a:r>
        </a:p>
      </dgm:t>
    </dgm:pt>
    <dgm:pt modelId="{EE79EE72-9C0D-4324-9282-DD74B291248C}" type="parTrans" cxnId="{E913CC06-3B25-4D2D-8689-F430A20697D7}">
      <dgm:prSet/>
      <dgm:spPr/>
      <dgm:t>
        <a:bodyPr/>
        <a:lstStyle/>
        <a:p>
          <a:endParaRPr lang="en-US"/>
        </a:p>
      </dgm:t>
    </dgm:pt>
    <dgm:pt modelId="{FB7FBD57-C350-4788-A85C-3DFF17A4D649}" type="sibTrans" cxnId="{E913CC06-3B25-4D2D-8689-F430A20697D7}">
      <dgm:prSet/>
      <dgm:spPr/>
      <dgm:t>
        <a:bodyPr/>
        <a:lstStyle/>
        <a:p>
          <a:endParaRPr lang="en-US"/>
        </a:p>
      </dgm:t>
    </dgm:pt>
    <dgm:pt modelId="{C7AF7E3A-4BB7-4CEC-A714-F3225CA158C2}">
      <dgm:prSet/>
      <dgm:spPr/>
      <dgm:t>
        <a:bodyPr/>
        <a:lstStyle/>
        <a:p>
          <a:pPr>
            <a:lnSpc>
              <a:spcPct val="100000"/>
            </a:lnSpc>
            <a:defRPr cap="all"/>
          </a:pPr>
          <a:r>
            <a:rPr lang="en-US"/>
            <a:t>Organizations</a:t>
          </a:r>
        </a:p>
      </dgm:t>
    </dgm:pt>
    <dgm:pt modelId="{63D04573-1FD6-461F-BC09-9C8801F9795D}" type="parTrans" cxnId="{4005B10D-1890-4188-8A13-6477D9D6036E}">
      <dgm:prSet/>
      <dgm:spPr/>
      <dgm:t>
        <a:bodyPr/>
        <a:lstStyle/>
        <a:p>
          <a:endParaRPr lang="en-US"/>
        </a:p>
      </dgm:t>
    </dgm:pt>
    <dgm:pt modelId="{68659368-75A5-4B0A-A070-F9243624A87C}" type="sibTrans" cxnId="{4005B10D-1890-4188-8A13-6477D9D6036E}">
      <dgm:prSet/>
      <dgm:spPr/>
      <dgm:t>
        <a:bodyPr/>
        <a:lstStyle/>
        <a:p>
          <a:endParaRPr lang="en-US"/>
        </a:p>
      </dgm:t>
    </dgm:pt>
    <dgm:pt modelId="{E8323BC2-7565-47C7-914B-1ADDFE93DFF4}">
      <dgm:prSet/>
      <dgm:spPr/>
      <dgm:t>
        <a:bodyPr/>
        <a:lstStyle/>
        <a:p>
          <a:pPr>
            <a:lnSpc>
              <a:spcPct val="100000"/>
            </a:lnSpc>
            <a:defRPr cap="all"/>
          </a:pPr>
          <a:r>
            <a:rPr lang="en-US"/>
            <a:t>Team</a:t>
          </a:r>
        </a:p>
      </dgm:t>
    </dgm:pt>
    <dgm:pt modelId="{7B782B5A-2263-43E3-8462-1087567CDE98}" type="parTrans" cxnId="{0D1395E0-E672-46E1-B1CC-A5A027498FBD}">
      <dgm:prSet/>
      <dgm:spPr/>
      <dgm:t>
        <a:bodyPr/>
        <a:lstStyle/>
        <a:p>
          <a:endParaRPr lang="en-US"/>
        </a:p>
      </dgm:t>
    </dgm:pt>
    <dgm:pt modelId="{491DFE83-7602-46B7-A00D-E5EC48EBF23D}" type="sibTrans" cxnId="{0D1395E0-E672-46E1-B1CC-A5A027498FBD}">
      <dgm:prSet/>
      <dgm:spPr/>
      <dgm:t>
        <a:bodyPr/>
        <a:lstStyle/>
        <a:p>
          <a:endParaRPr lang="en-US"/>
        </a:p>
      </dgm:t>
    </dgm:pt>
    <dgm:pt modelId="{687B19F9-660E-49CE-8320-05ADB7072EBB}">
      <dgm:prSet/>
      <dgm:spPr/>
      <dgm:t>
        <a:bodyPr/>
        <a:lstStyle/>
        <a:p>
          <a:pPr>
            <a:lnSpc>
              <a:spcPct val="100000"/>
            </a:lnSpc>
            <a:defRPr cap="all"/>
          </a:pPr>
          <a:r>
            <a:rPr lang="en-US"/>
            <a:t>References</a:t>
          </a:r>
        </a:p>
      </dgm:t>
    </dgm:pt>
    <dgm:pt modelId="{609DE96A-9A46-4B40-AF16-03F8C3D82688}" type="parTrans" cxnId="{4D33FD95-7E10-4A03-890E-D4C469B46215}">
      <dgm:prSet/>
      <dgm:spPr/>
      <dgm:t>
        <a:bodyPr/>
        <a:lstStyle/>
        <a:p>
          <a:endParaRPr lang="en-US"/>
        </a:p>
      </dgm:t>
    </dgm:pt>
    <dgm:pt modelId="{469F5277-4759-468E-A61A-817B93CDEC9E}" type="sibTrans" cxnId="{4D33FD95-7E10-4A03-890E-D4C469B46215}">
      <dgm:prSet/>
      <dgm:spPr/>
      <dgm:t>
        <a:bodyPr/>
        <a:lstStyle/>
        <a:p>
          <a:endParaRPr lang="en-US"/>
        </a:p>
      </dgm:t>
    </dgm:pt>
    <dgm:pt modelId="{910F338E-3829-4E7A-9C3C-C6299E04DB96}" type="pres">
      <dgm:prSet presAssocID="{61668479-4DE4-4075-A18A-2764A48E58CE}" presName="vert0" presStyleCnt="0">
        <dgm:presLayoutVars>
          <dgm:dir/>
          <dgm:animOne val="branch"/>
          <dgm:animLvl val="lvl"/>
        </dgm:presLayoutVars>
      </dgm:prSet>
      <dgm:spPr/>
    </dgm:pt>
    <dgm:pt modelId="{68901906-1B00-43CE-A73C-582F859E489B}" type="pres">
      <dgm:prSet presAssocID="{E22E6822-D531-4F3C-A220-DD43A1BB68DF}" presName="thickLine" presStyleLbl="alignNode1" presStyleIdx="0" presStyleCnt="8"/>
      <dgm:spPr/>
    </dgm:pt>
    <dgm:pt modelId="{315C86BE-36FD-41AF-AE18-460CBB72FCB5}" type="pres">
      <dgm:prSet presAssocID="{E22E6822-D531-4F3C-A220-DD43A1BB68DF}" presName="horz1" presStyleCnt="0"/>
      <dgm:spPr/>
    </dgm:pt>
    <dgm:pt modelId="{F6810CD5-FB18-40AC-A423-20303F060800}" type="pres">
      <dgm:prSet presAssocID="{E22E6822-D531-4F3C-A220-DD43A1BB68DF}" presName="tx1" presStyleLbl="revTx" presStyleIdx="0" presStyleCnt="8"/>
      <dgm:spPr/>
    </dgm:pt>
    <dgm:pt modelId="{B69B325B-4226-447C-B340-3F5880D25D71}" type="pres">
      <dgm:prSet presAssocID="{E22E6822-D531-4F3C-A220-DD43A1BB68DF}" presName="vert1" presStyleCnt="0"/>
      <dgm:spPr/>
    </dgm:pt>
    <dgm:pt modelId="{A6D7F257-1E5A-498E-B478-1010DFC76E81}" type="pres">
      <dgm:prSet presAssocID="{4464D3B8-54BB-4986-9429-3842B6B24403}" presName="thickLine" presStyleLbl="alignNode1" presStyleIdx="1" presStyleCnt="8"/>
      <dgm:spPr/>
    </dgm:pt>
    <dgm:pt modelId="{427E89DD-C8CE-449C-B11E-E01AFFB0A173}" type="pres">
      <dgm:prSet presAssocID="{4464D3B8-54BB-4986-9429-3842B6B24403}" presName="horz1" presStyleCnt="0"/>
      <dgm:spPr/>
    </dgm:pt>
    <dgm:pt modelId="{F1F1EA9B-AA55-4782-9F8D-672D817480B3}" type="pres">
      <dgm:prSet presAssocID="{4464D3B8-54BB-4986-9429-3842B6B24403}" presName="tx1" presStyleLbl="revTx" presStyleIdx="1" presStyleCnt="8"/>
      <dgm:spPr/>
    </dgm:pt>
    <dgm:pt modelId="{3316D808-F27A-4358-A090-AB32B7C12C6F}" type="pres">
      <dgm:prSet presAssocID="{4464D3B8-54BB-4986-9429-3842B6B24403}" presName="vert1" presStyleCnt="0"/>
      <dgm:spPr/>
    </dgm:pt>
    <dgm:pt modelId="{EB6A54E5-D19B-45F1-862C-9D75CC8A4455}" type="pres">
      <dgm:prSet presAssocID="{B538D96E-4E4E-4D25-B338-2A3D2EC4A8A1}" presName="thickLine" presStyleLbl="alignNode1" presStyleIdx="2" presStyleCnt="8"/>
      <dgm:spPr/>
    </dgm:pt>
    <dgm:pt modelId="{282EDBBA-8223-47BC-8F02-B76F9117DD96}" type="pres">
      <dgm:prSet presAssocID="{B538D96E-4E4E-4D25-B338-2A3D2EC4A8A1}" presName="horz1" presStyleCnt="0"/>
      <dgm:spPr/>
    </dgm:pt>
    <dgm:pt modelId="{732469E3-A8A2-4FBF-B5D8-A67A745F9ACC}" type="pres">
      <dgm:prSet presAssocID="{B538D96E-4E4E-4D25-B338-2A3D2EC4A8A1}" presName="tx1" presStyleLbl="revTx" presStyleIdx="2" presStyleCnt="8"/>
      <dgm:spPr/>
    </dgm:pt>
    <dgm:pt modelId="{12B00294-E3B8-45E7-A47A-C6E293B9C5B8}" type="pres">
      <dgm:prSet presAssocID="{B538D96E-4E4E-4D25-B338-2A3D2EC4A8A1}" presName="vert1" presStyleCnt="0"/>
      <dgm:spPr/>
    </dgm:pt>
    <dgm:pt modelId="{2A6785B0-ACED-4D3E-8889-15521B1371E8}" type="pres">
      <dgm:prSet presAssocID="{BF809CB7-AA15-4E8C-B1EF-EE1DE95DFD8C}" presName="thickLine" presStyleLbl="alignNode1" presStyleIdx="3" presStyleCnt="8"/>
      <dgm:spPr/>
    </dgm:pt>
    <dgm:pt modelId="{B11FB81F-2014-40A4-AB47-20EDAD2EFDFD}" type="pres">
      <dgm:prSet presAssocID="{BF809CB7-AA15-4E8C-B1EF-EE1DE95DFD8C}" presName="horz1" presStyleCnt="0"/>
      <dgm:spPr/>
    </dgm:pt>
    <dgm:pt modelId="{AC1B2241-AC94-46A4-A3E2-3F88737A0A82}" type="pres">
      <dgm:prSet presAssocID="{BF809CB7-AA15-4E8C-B1EF-EE1DE95DFD8C}" presName="tx1" presStyleLbl="revTx" presStyleIdx="3" presStyleCnt="8"/>
      <dgm:spPr/>
    </dgm:pt>
    <dgm:pt modelId="{4EA54FA4-4CD9-49CE-86B4-D9213EA3EE0C}" type="pres">
      <dgm:prSet presAssocID="{BF809CB7-AA15-4E8C-B1EF-EE1DE95DFD8C}" presName="vert1" presStyleCnt="0"/>
      <dgm:spPr/>
    </dgm:pt>
    <dgm:pt modelId="{55921C2D-7546-41D2-8076-5554BA99A4A6}" type="pres">
      <dgm:prSet presAssocID="{8481728A-ECD3-4DBB-8621-DCD7019C6BED}" presName="thickLine" presStyleLbl="alignNode1" presStyleIdx="4" presStyleCnt="8"/>
      <dgm:spPr/>
    </dgm:pt>
    <dgm:pt modelId="{CD109AAA-A416-4FBC-81F3-C7AF1E58BEAC}" type="pres">
      <dgm:prSet presAssocID="{8481728A-ECD3-4DBB-8621-DCD7019C6BED}" presName="horz1" presStyleCnt="0"/>
      <dgm:spPr/>
    </dgm:pt>
    <dgm:pt modelId="{F6CB78E3-0CC9-498F-ADBF-ACC3193C9BD7}" type="pres">
      <dgm:prSet presAssocID="{8481728A-ECD3-4DBB-8621-DCD7019C6BED}" presName="tx1" presStyleLbl="revTx" presStyleIdx="4" presStyleCnt="8"/>
      <dgm:spPr/>
    </dgm:pt>
    <dgm:pt modelId="{28176288-ABBA-4A98-BBBB-8FCFA5529AAF}" type="pres">
      <dgm:prSet presAssocID="{8481728A-ECD3-4DBB-8621-DCD7019C6BED}" presName="vert1" presStyleCnt="0"/>
      <dgm:spPr/>
    </dgm:pt>
    <dgm:pt modelId="{3C5C0825-764D-4946-A7E2-AFD5B42CB814}" type="pres">
      <dgm:prSet presAssocID="{C7AF7E3A-4BB7-4CEC-A714-F3225CA158C2}" presName="thickLine" presStyleLbl="alignNode1" presStyleIdx="5" presStyleCnt="8"/>
      <dgm:spPr/>
    </dgm:pt>
    <dgm:pt modelId="{F3816CC6-342D-462F-A17E-C9006398B862}" type="pres">
      <dgm:prSet presAssocID="{C7AF7E3A-4BB7-4CEC-A714-F3225CA158C2}" presName="horz1" presStyleCnt="0"/>
      <dgm:spPr/>
    </dgm:pt>
    <dgm:pt modelId="{6C1C7188-B036-4BED-A138-D42B87C8E32B}" type="pres">
      <dgm:prSet presAssocID="{C7AF7E3A-4BB7-4CEC-A714-F3225CA158C2}" presName="tx1" presStyleLbl="revTx" presStyleIdx="5" presStyleCnt="8"/>
      <dgm:spPr/>
    </dgm:pt>
    <dgm:pt modelId="{6F092239-14C7-4817-B44A-05B96B1E2BD2}" type="pres">
      <dgm:prSet presAssocID="{C7AF7E3A-4BB7-4CEC-A714-F3225CA158C2}" presName="vert1" presStyleCnt="0"/>
      <dgm:spPr/>
    </dgm:pt>
    <dgm:pt modelId="{140A2B94-DCF9-45C8-B9DC-AB24F93DFE9B}" type="pres">
      <dgm:prSet presAssocID="{E8323BC2-7565-47C7-914B-1ADDFE93DFF4}" presName="thickLine" presStyleLbl="alignNode1" presStyleIdx="6" presStyleCnt="8"/>
      <dgm:spPr/>
    </dgm:pt>
    <dgm:pt modelId="{03689F7F-6404-4749-8784-B1AA0AAC4C3B}" type="pres">
      <dgm:prSet presAssocID="{E8323BC2-7565-47C7-914B-1ADDFE93DFF4}" presName="horz1" presStyleCnt="0"/>
      <dgm:spPr/>
    </dgm:pt>
    <dgm:pt modelId="{EF879ACB-26E3-4700-8994-E77F200133EE}" type="pres">
      <dgm:prSet presAssocID="{E8323BC2-7565-47C7-914B-1ADDFE93DFF4}" presName="tx1" presStyleLbl="revTx" presStyleIdx="6" presStyleCnt="8"/>
      <dgm:spPr/>
    </dgm:pt>
    <dgm:pt modelId="{95214F76-2798-48AC-AF55-77DD2E06EADD}" type="pres">
      <dgm:prSet presAssocID="{E8323BC2-7565-47C7-914B-1ADDFE93DFF4}" presName="vert1" presStyleCnt="0"/>
      <dgm:spPr/>
    </dgm:pt>
    <dgm:pt modelId="{791656FA-800B-4C31-BCD6-36703107D6E7}" type="pres">
      <dgm:prSet presAssocID="{687B19F9-660E-49CE-8320-05ADB7072EBB}" presName="thickLine" presStyleLbl="alignNode1" presStyleIdx="7" presStyleCnt="8"/>
      <dgm:spPr/>
    </dgm:pt>
    <dgm:pt modelId="{FFB655BB-F7EA-45E1-8FCF-0F03B8BC8ABE}" type="pres">
      <dgm:prSet presAssocID="{687B19F9-660E-49CE-8320-05ADB7072EBB}" presName="horz1" presStyleCnt="0"/>
      <dgm:spPr/>
    </dgm:pt>
    <dgm:pt modelId="{57A58113-102B-49A7-84E6-85D02798061B}" type="pres">
      <dgm:prSet presAssocID="{687B19F9-660E-49CE-8320-05ADB7072EBB}" presName="tx1" presStyleLbl="revTx" presStyleIdx="7" presStyleCnt="8"/>
      <dgm:spPr/>
    </dgm:pt>
    <dgm:pt modelId="{35A4A34C-2A3B-4AAF-9344-B064EB315CFE}" type="pres">
      <dgm:prSet presAssocID="{687B19F9-660E-49CE-8320-05ADB7072EBB}" presName="vert1" presStyleCnt="0"/>
      <dgm:spPr/>
    </dgm:pt>
  </dgm:ptLst>
  <dgm:cxnLst>
    <dgm:cxn modelId="{E913CC06-3B25-4D2D-8689-F430A20697D7}" srcId="{61668479-4DE4-4075-A18A-2764A48E58CE}" destId="{8481728A-ECD3-4DBB-8621-DCD7019C6BED}" srcOrd="4" destOrd="0" parTransId="{EE79EE72-9C0D-4324-9282-DD74B291248C}" sibTransId="{FB7FBD57-C350-4788-A85C-3DFF17A4D649}"/>
    <dgm:cxn modelId="{4005B10D-1890-4188-8A13-6477D9D6036E}" srcId="{61668479-4DE4-4075-A18A-2764A48E58CE}" destId="{C7AF7E3A-4BB7-4CEC-A714-F3225CA158C2}" srcOrd="5" destOrd="0" parTransId="{63D04573-1FD6-461F-BC09-9C8801F9795D}" sibTransId="{68659368-75A5-4B0A-A070-F9243624A87C}"/>
    <dgm:cxn modelId="{6EC31211-37D4-48D1-A911-D39CCA3DCA31}" type="presOf" srcId="{4464D3B8-54BB-4986-9429-3842B6B24403}" destId="{F1F1EA9B-AA55-4782-9F8D-672D817480B3}" srcOrd="0" destOrd="0" presId="urn:microsoft.com/office/officeart/2008/layout/LinedList"/>
    <dgm:cxn modelId="{CD56B13E-EED0-4BC4-ABC0-1E9E975A5241}" type="presOf" srcId="{C7AF7E3A-4BB7-4CEC-A714-F3225CA158C2}" destId="{6C1C7188-B036-4BED-A138-D42B87C8E32B}" srcOrd="0" destOrd="0" presId="urn:microsoft.com/office/officeart/2008/layout/LinedList"/>
    <dgm:cxn modelId="{9E418B40-4594-4DC7-9AD2-CCA769A44AF4}" type="presOf" srcId="{61668479-4DE4-4075-A18A-2764A48E58CE}" destId="{910F338E-3829-4E7A-9C3C-C6299E04DB96}" srcOrd="0" destOrd="0" presId="urn:microsoft.com/office/officeart/2008/layout/LinedList"/>
    <dgm:cxn modelId="{0E3CB66C-7925-420C-8B14-F8E2C20685EE}" srcId="{61668479-4DE4-4075-A18A-2764A48E58CE}" destId="{E22E6822-D531-4F3C-A220-DD43A1BB68DF}" srcOrd="0" destOrd="0" parTransId="{14AF83C9-5A1B-486A-8437-32F74DBB16D9}" sibTransId="{0C3928AD-5274-4497-9DBE-2707F4E54D87}"/>
    <dgm:cxn modelId="{C9A10355-2FD0-4AB5-98C8-68B3CCDD0E5D}" type="presOf" srcId="{E22E6822-D531-4F3C-A220-DD43A1BB68DF}" destId="{F6810CD5-FB18-40AC-A423-20303F060800}" srcOrd="0" destOrd="0" presId="urn:microsoft.com/office/officeart/2008/layout/LinedList"/>
    <dgm:cxn modelId="{ABDF7A7A-618E-41A1-9588-8A34D818636B}" type="presOf" srcId="{B538D96E-4E4E-4D25-B338-2A3D2EC4A8A1}" destId="{732469E3-A8A2-4FBF-B5D8-A67A745F9ACC}" srcOrd="0" destOrd="0" presId="urn:microsoft.com/office/officeart/2008/layout/LinedList"/>
    <dgm:cxn modelId="{5C6CA55A-9D7B-4B34-8DFE-FB21FB879769}" type="presOf" srcId="{687B19F9-660E-49CE-8320-05ADB7072EBB}" destId="{57A58113-102B-49A7-84E6-85D02798061B}" srcOrd="0" destOrd="0" presId="urn:microsoft.com/office/officeart/2008/layout/LinedList"/>
    <dgm:cxn modelId="{9036288D-B834-4E2D-B091-404D19FBDE08}" srcId="{61668479-4DE4-4075-A18A-2764A48E58CE}" destId="{BF809CB7-AA15-4E8C-B1EF-EE1DE95DFD8C}" srcOrd="3" destOrd="0" parTransId="{6045FC4F-DCB0-4384-B346-447D89FD67F2}" sibTransId="{4E0A098D-CD20-43F3-B1CE-0BED48D078CD}"/>
    <dgm:cxn modelId="{4D33FD95-7E10-4A03-890E-D4C469B46215}" srcId="{61668479-4DE4-4075-A18A-2764A48E58CE}" destId="{687B19F9-660E-49CE-8320-05ADB7072EBB}" srcOrd="7" destOrd="0" parTransId="{609DE96A-9A46-4B40-AF16-03F8C3D82688}" sibTransId="{469F5277-4759-468E-A61A-817B93CDEC9E}"/>
    <dgm:cxn modelId="{BCD1E2C0-5CAA-44A5-B1A1-09892E9C0023}" type="presOf" srcId="{8481728A-ECD3-4DBB-8621-DCD7019C6BED}" destId="{F6CB78E3-0CC9-498F-ADBF-ACC3193C9BD7}" srcOrd="0" destOrd="0" presId="urn:microsoft.com/office/officeart/2008/layout/LinedList"/>
    <dgm:cxn modelId="{FEA6A1C5-F332-4690-AD8D-E74C75BC7915}" srcId="{61668479-4DE4-4075-A18A-2764A48E58CE}" destId="{B538D96E-4E4E-4D25-B338-2A3D2EC4A8A1}" srcOrd="2" destOrd="0" parTransId="{08D9CE7C-FDE5-492E-9FB9-E246E3C36D9A}" sibTransId="{888C1916-889C-4289-B1DA-0CB6CFC4EFDD}"/>
    <dgm:cxn modelId="{D7A884CA-B459-49FE-97DE-7EF19E780BF7}" type="presOf" srcId="{BF809CB7-AA15-4E8C-B1EF-EE1DE95DFD8C}" destId="{AC1B2241-AC94-46A4-A3E2-3F88737A0A82}" srcOrd="0" destOrd="0" presId="urn:microsoft.com/office/officeart/2008/layout/LinedList"/>
    <dgm:cxn modelId="{6B5412D6-A66A-46C2-AB16-718FACC75603}" srcId="{61668479-4DE4-4075-A18A-2764A48E58CE}" destId="{4464D3B8-54BB-4986-9429-3842B6B24403}" srcOrd="1" destOrd="0" parTransId="{6C202745-763B-47EC-889D-3D04ADD9555C}" sibTransId="{13713CD0-700C-42CD-BAA4-0ED55A96F841}"/>
    <dgm:cxn modelId="{0D1395E0-E672-46E1-B1CC-A5A027498FBD}" srcId="{61668479-4DE4-4075-A18A-2764A48E58CE}" destId="{E8323BC2-7565-47C7-914B-1ADDFE93DFF4}" srcOrd="6" destOrd="0" parTransId="{7B782B5A-2263-43E3-8462-1087567CDE98}" sibTransId="{491DFE83-7602-46B7-A00D-E5EC48EBF23D}"/>
    <dgm:cxn modelId="{C05A75FF-F0F9-4CBC-8230-AD342C56E436}" type="presOf" srcId="{E8323BC2-7565-47C7-914B-1ADDFE93DFF4}" destId="{EF879ACB-26E3-4700-8994-E77F200133EE}" srcOrd="0" destOrd="0" presId="urn:microsoft.com/office/officeart/2008/layout/LinedList"/>
    <dgm:cxn modelId="{5DEABB43-37F7-4F1D-8900-D4C78B3DA75B}" type="presParOf" srcId="{910F338E-3829-4E7A-9C3C-C6299E04DB96}" destId="{68901906-1B00-43CE-A73C-582F859E489B}" srcOrd="0" destOrd="0" presId="urn:microsoft.com/office/officeart/2008/layout/LinedList"/>
    <dgm:cxn modelId="{275A4FE6-7A72-4182-8CE1-65111FB4D5DA}" type="presParOf" srcId="{910F338E-3829-4E7A-9C3C-C6299E04DB96}" destId="{315C86BE-36FD-41AF-AE18-460CBB72FCB5}" srcOrd="1" destOrd="0" presId="urn:microsoft.com/office/officeart/2008/layout/LinedList"/>
    <dgm:cxn modelId="{F9D9A42E-30CD-4143-8252-7F081F5CA587}" type="presParOf" srcId="{315C86BE-36FD-41AF-AE18-460CBB72FCB5}" destId="{F6810CD5-FB18-40AC-A423-20303F060800}" srcOrd="0" destOrd="0" presId="urn:microsoft.com/office/officeart/2008/layout/LinedList"/>
    <dgm:cxn modelId="{FD7BE1C2-AD5A-4681-9701-63AB90147702}" type="presParOf" srcId="{315C86BE-36FD-41AF-AE18-460CBB72FCB5}" destId="{B69B325B-4226-447C-B340-3F5880D25D71}" srcOrd="1" destOrd="0" presId="urn:microsoft.com/office/officeart/2008/layout/LinedList"/>
    <dgm:cxn modelId="{E0DCFF7E-4D97-440A-A447-090557A6478A}" type="presParOf" srcId="{910F338E-3829-4E7A-9C3C-C6299E04DB96}" destId="{A6D7F257-1E5A-498E-B478-1010DFC76E81}" srcOrd="2" destOrd="0" presId="urn:microsoft.com/office/officeart/2008/layout/LinedList"/>
    <dgm:cxn modelId="{19F0607D-A268-4534-89EE-01CB913AB099}" type="presParOf" srcId="{910F338E-3829-4E7A-9C3C-C6299E04DB96}" destId="{427E89DD-C8CE-449C-B11E-E01AFFB0A173}" srcOrd="3" destOrd="0" presId="urn:microsoft.com/office/officeart/2008/layout/LinedList"/>
    <dgm:cxn modelId="{D0B919AD-FD4C-4345-90AA-092CEF886AEF}" type="presParOf" srcId="{427E89DD-C8CE-449C-B11E-E01AFFB0A173}" destId="{F1F1EA9B-AA55-4782-9F8D-672D817480B3}" srcOrd="0" destOrd="0" presId="urn:microsoft.com/office/officeart/2008/layout/LinedList"/>
    <dgm:cxn modelId="{C6A10A69-B018-47DF-BB80-0B2CAFB117FA}" type="presParOf" srcId="{427E89DD-C8CE-449C-B11E-E01AFFB0A173}" destId="{3316D808-F27A-4358-A090-AB32B7C12C6F}" srcOrd="1" destOrd="0" presId="urn:microsoft.com/office/officeart/2008/layout/LinedList"/>
    <dgm:cxn modelId="{6567D408-4159-41AD-B1F4-F9495A6C6E0B}" type="presParOf" srcId="{910F338E-3829-4E7A-9C3C-C6299E04DB96}" destId="{EB6A54E5-D19B-45F1-862C-9D75CC8A4455}" srcOrd="4" destOrd="0" presId="urn:microsoft.com/office/officeart/2008/layout/LinedList"/>
    <dgm:cxn modelId="{297E3EC3-D0B2-41C1-AC7D-7695F5918726}" type="presParOf" srcId="{910F338E-3829-4E7A-9C3C-C6299E04DB96}" destId="{282EDBBA-8223-47BC-8F02-B76F9117DD96}" srcOrd="5" destOrd="0" presId="urn:microsoft.com/office/officeart/2008/layout/LinedList"/>
    <dgm:cxn modelId="{23E54A0C-491C-4A19-B656-A162E088C436}" type="presParOf" srcId="{282EDBBA-8223-47BC-8F02-B76F9117DD96}" destId="{732469E3-A8A2-4FBF-B5D8-A67A745F9ACC}" srcOrd="0" destOrd="0" presId="urn:microsoft.com/office/officeart/2008/layout/LinedList"/>
    <dgm:cxn modelId="{7A8F0407-D46C-4083-888C-8ED103B2C988}" type="presParOf" srcId="{282EDBBA-8223-47BC-8F02-B76F9117DD96}" destId="{12B00294-E3B8-45E7-A47A-C6E293B9C5B8}" srcOrd="1" destOrd="0" presId="urn:microsoft.com/office/officeart/2008/layout/LinedList"/>
    <dgm:cxn modelId="{CD15F485-D7D9-41D9-ABED-E97E4DE204A0}" type="presParOf" srcId="{910F338E-3829-4E7A-9C3C-C6299E04DB96}" destId="{2A6785B0-ACED-4D3E-8889-15521B1371E8}" srcOrd="6" destOrd="0" presId="urn:microsoft.com/office/officeart/2008/layout/LinedList"/>
    <dgm:cxn modelId="{45B48003-0F85-4351-BACC-7E3022E01453}" type="presParOf" srcId="{910F338E-3829-4E7A-9C3C-C6299E04DB96}" destId="{B11FB81F-2014-40A4-AB47-20EDAD2EFDFD}" srcOrd="7" destOrd="0" presId="urn:microsoft.com/office/officeart/2008/layout/LinedList"/>
    <dgm:cxn modelId="{87B05015-C1A8-44B8-BAE9-85E29EC292BE}" type="presParOf" srcId="{B11FB81F-2014-40A4-AB47-20EDAD2EFDFD}" destId="{AC1B2241-AC94-46A4-A3E2-3F88737A0A82}" srcOrd="0" destOrd="0" presId="urn:microsoft.com/office/officeart/2008/layout/LinedList"/>
    <dgm:cxn modelId="{795A718A-359F-4763-8D10-3BB176D36AFD}" type="presParOf" srcId="{B11FB81F-2014-40A4-AB47-20EDAD2EFDFD}" destId="{4EA54FA4-4CD9-49CE-86B4-D9213EA3EE0C}" srcOrd="1" destOrd="0" presId="urn:microsoft.com/office/officeart/2008/layout/LinedList"/>
    <dgm:cxn modelId="{45B47C96-C91A-421B-95CA-3786CAFA7548}" type="presParOf" srcId="{910F338E-3829-4E7A-9C3C-C6299E04DB96}" destId="{55921C2D-7546-41D2-8076-5554BA99A4A6}" srcOrd="8" destOrd="0" presId="urn:microsoft.com/office/officeart/2008/layout/LinedList"/>
    <dgm:cxn modelId="{5128A8D4-1C51-4E8E-801D-59DF8B997AA1}" type="presParOf" srcId="{910F338E-3829-4E7A-9C3C-C6299E04DB96}" destId="{CD109AAA-A416-4FBC-81F3-C7AF1E58BEAC}" srcOrd="9" destOrd="0" presId="urn:microsoft.com/office/officeart/2008/layout/LinedList"/>
    <dgm:cxn modelId="{58E22544-E76F-4ED4-BF36-B3B2C3F6B83A}" type="presParOf" srcId="{CD109AAA-A416-4FBC-81F3-C7AF1E58BEAC}" destId="{F6CB78E3-0CC9-498F-ADBF-ACC3193C9BD7}" srcOrd="0" destOrd="0" presId="urn:microsoft.com/office/officeart/2008/layout/LinedList"/>
    <dgm:cxn modelId="{ED14B672-83E7-4A95-A006-B87431094C29}" type="presParOf" srcId="{CD109AAA-A416-4FBC-81F3-C7AF1E58BEAC}" destId="{28176288-ABBA-4A98-BBBB-8FCFA5529AAF}" srcOrd="1" destOrd="0" presId="urn:microsoft.com/office/officeart/2008/layout/LinedList"/>
    <dgm:cxn modelId="{A66D7E8A-4D03-439B-BAE3-446C53943F24}" type="presParOf" srcId="{910F338E-3829-4E7A-9C3C-C6299E04DB96}" destId="{3C5C0825-764D-4946-A7E2-AFD5B42CB814}" srcOrd="10" destOrd="0" presId="urn:microsoft.com/office/officeart/2008/layout/LinedList"/>
    <dgm:cxn modelId="{8F803689-EA8C-4F84-B4F0-FDEFC51C8BFF}" type="presParOf" srcId="{910F338E-3829-4E7A-9C3C-C6299E04DB96}" destId="{F3816CC6-342D-462F-A17E-C9006398B862}" srcOrd="11" destOrd="0" presId="urn:microsoft.com/office/officeart/2008/layout/LinedList"/>
    <dgm:cxn modelId="{E4C7160A-567B-4C76-A82F-842A6A1C548A}" type="presParOf" srcId="{F3816CC6-342D-462F-A17E-C9006398B862}" destId="{6C1C7188-B036-4BED-A138-D42B87C8E32B}" srcOrd="0" destOrd="0" presId="urn:microsoft.com/office/officeart/2008/layout/LinedList"/>
    <dgm:cxn modelId="{7CFC4C5A-4756-42EF-957A-7F91F66BEF27}" type="presParOf" srcId="{F3816CC6-342D-462F-A17E-C9006398B862}" destId="{6F092239-14C7-4817-B44A-05B96B1E2BD2}" srcOrd="1" destOrd="0" presId="urn:microsoft.com/office/officeart/2008/layout/LinedList"/>
    <dgm:cxn modelId="{5B6208ED-A0AD-4C2F-8FD2-D23863949D7D}" type="presParOf" srcId="{910F338E-3829-4E7A-9C3C-C6299E04DB96}" destId="{140A2B94-DCF9-45C8-B9DC-AB24F93DFE9B}" srcOrd="12" destOrd="0" presId="urn:microsoft.com/office/officeart/2008/layout/LinedList"/>
    <dgm:cxn modelId="{5D9D453F-30FA-4C18-B89C-DE2D24438F19}" type="presParOf" srcId="{910F338E-3829-4E7A-9C3C-C6299E04DB96}" destId="{03689F7F-6404-4749-8784-B1AA0AAC4C3B}" srcOrd="13" destOrd="0" presId="urn:microsoft.com/office/officeart/2008/layout/LinedList"/>
    <dgm:cxn modelId="{20931DBD-21B9-4B79-91ED-8BE669043674}" type="presParOf" srcId="{03689F7F-6404-4749-8784-B1AA0AAC4C3B}" destId="{EF879ACB-26E3-4700-8994-E77F200133EE}" srcOrd="0" destOrd="0" presId="urn:microsoft.com/office/officeart/2008/layout/LinedList"/>
    <dgm:cxn modelId="{C9E2F792-988C-4839-B6FA-E4FBA6A18ADA}" type="presParOf" srcId="{03689F7F-6404-4749-8784-B1AA0AAC4C3B}" destId="{95214F76-2798-48AC-AF55-77DD2E06EADD}" srcOrd="1" destOrd="0" presId="urn:microsoft.com/office/officeart/2008/layout/LinedList"/>
    <dgm:cxn modelId="{A9FC51F5-BFA4-4265-A1DC-0475FA2FD78E}" type="presParOf" srcId="{910F338E-3829-4E7A-9C3C-C6299E04DB96}" destId="{791656FA-800B-4C31-BCD6-36703107D6E7}" srcOrd="14" destOrd="0" presId="urn:microsoft.com/office/officeart/2008/layout/LinedList"/>
    <dgm:cxn modelId="{B46D2AA1-8950-446D-93B9-4B157E490659}" type="presParOf" srcId="{910F338E-3829-4E7A-9C3C-C6299E04DB96}" destId="{FFB655BB-F7EA-45E1-8FCF-0F03B8BC8ABE}" srcOrd="15" destOrd="0" presId="urn:microsoft.com/office/officeart/2008/layout/LinedList"/>
    <dgm:cxn modelId="{46FADD39-EBD7-4E24-A3D0-800DE2E4D03A}" type="presParOf" srcId="{FFB655BB-F7EA-45E1-8FCF-0F03B8BC8ABE}" destId="{57A58113-102B-49A7-84E6-85D02798061B}" srcOrd="0" destOrd="0" presId="urn:microsoft.com/office/officeart/2008/layout/LinedList"/>
    <dgm:cxn modelId="{5A7F3779-434C-459E-A646-EB3EBB484003}" type="presParOf" srcId="{FFB655BB-F7EA-45E1-8FCF-0F03B8BC8ABE}" destId="{35A4A34C-2A3B-4AAF-9344-B064EB315CFE}"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01906-1B00-43CE-A73C-582F859E489B}">
      <dsp:nvSpPr>
        <dsp:cNvPr id="0" name=""/>
        <dsp:cNvSpPr/>
      </dsp:nvSpPr>
      <dsp:spPr>
        <a:xfrm>
          <a:off x="0" y="0"/>
          <a:ext cx="41532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810CD5-FB18-40AC-A423-20303F060800}">
      <dsp:nvSpPr>
        <dsp:cNvPr id="0" name=""/>
        <dsp:cNvSpPr/>
      </dsp:nvSpPr>
      <dsp:spPr>
        <a:xfrm>
          <a:off x="0" y="0"/>
          <a:ext cx="4153288" cy="52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US" sz="2300" kern="1200" dirty="0"/>
            <a:t>Houselessness</a:t>
          </a:r>
        </a:p>
      </dsp:txBody>
      <dsp:txXfrm>
        <a:off x="0" y="0"/>
        <a:ext cx="4153288" cy="528918"/>
      </dsp:txXfrm>
    </dsp:sp>
    <dsp:sp modelId="{A6D7F257-1E5A-498E-B478-1010DFC76E81}">
      <dsp:nvSpPr>
        <dsp:cNvPr id="0" name=""/>
        <dsp:cNvSpPr/>
      </dsp:nvSpPr>
      <dsp:spPr>
        <a:xfrm>
          <a:off x="0" y="528918"/>
          <a:ext cx="41532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F1EA9B-AA55-4782-9F8D-672D817480B3}">
      <dsp:nvSpPr>
        <dsp:cNvPr id="0" name=""/>
        <dsp:cNvSpPr/>
      </dsp:nvSpPr>
      <dsp:spPr>
        <a:xfrm>
          <a:off x="0" y="528918"/>
          <a:ext cx="4153288" cy="52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US" sz="2300" kern="1200" dirty="0"/>
            <a:t>Statistics</a:t>
          </a:r>
        </a:p>
      </dsp:txBody>
      <dsp:txXfrm>
        <a:off x="0" y="528918"/>
        <a:ext cx="4153288" cy="528918"/>
      </dsp:txXfrm>
    </dsp:sp>
    <dsp:sp modelId="{EB6A54E5-D19B-45F1-862C-9D75CC8A4455}">
      <dsp:nvSpPr>
        <dsp:cNvPr id="0" name=""/>
        <dsp:cNvSpPr/>
      </dsp:nvSpPr>
      <dsp:spPr>
        <a:xfrm>
          <a:off x="0" y="1057837"/>
          <a:ext cx="41532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2469E3-A8A2-4FBF-B5D8-A67A745F9ACC}">
      <dsp:nvSpPr>
        <dsp:cNvPr id="0" name=""/>
        <dsp:cNvSpPr/>
      </dsp:nvSpPr>
      <dsp:spPr>
        <a:xfrm>
          <a:off x="0" y="1057837"/>
          <a:ext cx="4153288" cy="52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US" sz="2300" kern="1200" dirty="0"/>
            <a:t>Solution - Social Sac</a:t>
          </a:r>
        </a:p>
      </dsp:txBody>
      <dsp:txXfrm>
        <a:off x="0" y="1057837"/>
        <a:ext cx="4153288" cy="528918"/>
      </dsp:txXfrm>
    </dsp:sp>
    <dsp:sp modelId="{2A6785B0-ACED-4D3E-8889-15521B1371E8}">
      <dsp:nvSpPr>
        <dsp:cNvPr id="0" name=""/>
        <dsp:cNvSpPr/>
      </dsp:nvSpPr>
      <dsp:spPr>
        <a:xfrm>
          <a:off x="0" y="1586756"/>
          <a:ext cx="41532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1B2241-AC94-46A4-A3E2-3F88737A0A82}">
      <dsp:nvSpPr>
        <dsp:cNvPr id="0" name=""/>
        <dsp:cNvSpPr/>
      </dsp:nvSpPr>
      <dsp:spPr>
        <a:xfrm>
          <a:off x="0" y="1586757"/>
          <a:ext cx="4153288" cy="52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US" sz="2300" kern="1200"/>
            <a:t>How it works</a:t>
          </a:r>
        </a:p>
      </dsp:txBody>
      <dsp:txXfrm>
        <a:off x="0" y="1586757"/>
        <a:ext cx="4153288" cy="528918"/>
      </dsp:txXfrm>
    </dsp:sp>
    <dsp:sp modelId="{55921C2D-7546-41D2-8076-5554BA99A4A6}">
      <dsp:nvSpPr>
        <dsp:cNvPr id="0" name=""/>
        <dsp:cNvSpPr/>
      </dsp:nvSpPr>
      <dsp:spPr>
        <a:xfrm>
          <a:off x="0" y="2115675"/>
          <a:ext cx="41532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CB78E3-0CC9-498F-ADBF-ACC3193C9BD7}">
      <dsp:nvSpPr>
        <dsp:cNvPr id="0" name=""/>
        <dsp:cNvSpPr/>
      </dsp:nvSpPr>
      <dsp:spPr>
        <a:xfrm>
          <a:off x="0" y="2115675"/>
          <a:ext cx="4153288" cy="52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US" sz="2300" kern="1200"/>
            <a:t>Opportunity</a:t>
          </a:r>
        </a:p>
      </dsp:txBody>
      <dsp:txXfrm>
        <a:off x="0" y="2115675"/>
        <a:ext cx="4153288" cy="528918"/>
      </dsp:txXfrm>
    </dsp:sp>
    <dsp:sp modelId="{3C5C0825-764D-4946-A7E2-AFD5B42CB814}">
      <dsp:nvSpPr>
        <dsp:cNvPr id="0" name=""/>
        <dsp:cNvSpPr/>
      </dsp:nvSpPr>
      <dsp:spPr>
        <a:xfrm>
          <a:off x="0" y="2644594"/>
          <a:ext cx="41532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1C7188-B036-4BED-A138-D42B87C8E32B}">
      <dsp:nvSpPr>
        <dsp:cNvPr id="0" name=""/>
        <dsp:cNvSpPr/>
      </dsp:nvSpPr>
      <dsp:spPr>
        <a:xfrm>
          <a:off x="0" y="2644594"/>
          <a:ext cx="4153288" cy="52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US" sz="2300" kern="1200"/>
            <a:t>Organizations</a:t>
          </a:r>
        </a:p>
      </dsp:txBody>
      <dsp:txXfrm>
        <a:off x="0" y="2644594"/>
        <a:ext cx="4153288" cy="528918"/>
      </dsp:txXfrm>
    </dsp:sp>
    <dsp:sp modelId="{140A2B94-DCF9-45C8-B9DC-AB24F93DFE9B}">
      <dsp:nvSpPr>
        <dsp:cNvPr id="0" name=""/>
        <dsp:cNvSpPr/>
      </dsp:nvSpPr>
      <dsp:spPr>
        <a:xfrm>
          <a:off x="0" y="3173513"/>
          <a:ext cx="41532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879ACB-26E3-4700-8994-E77F200133EE}">
      <dsp:nvSpPr>
        <dsp:cNvPr id="0" name=""/>
        <dsp:cNvSpPr/>
      </dsp:nvSpPr>
      <dsp:spPr>
        <a:xfrm>
          <a:off x="0" y="3173513"/>
          <a:ext cx="4153288" cy="52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US" sz="2300" kern="1200"/>
            <a:t>Team</a:t>
          </a:r>
        </a:p>
      </dsp:txBody>
      <dsp:txXfrm>
        <a:off x="0" y="3173513"/>
        <a:ext cx="4153288" cy="528918"/>
      </dsp:txXfrm>
    </dsp:sp>
    <dsp:sp modelId="{791656FA-800B-4C31-BCD6-36703107D6E7}">
      <dsp:nvSpPr>
        <dsp:cNvPr id="0" name=""/>
        <dsp:cNvSpPr/>
      </dsp:nvSpPr>
      <dsp:spPr>
        <a:xfrm>
          <a:off x="0" y="3702432"/>
          <a:ext cx="41532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A58113-102B-49A7-84E6-85D02798061B}">
      <dsp:nvSpPr>
        <dsp:cNvPr id="0" name=""/>
        <dsp:cNvSpPr/>
      </dsp:nvSpPr>
      <dsp:spPr>
        <a:xfrm>
          <a:off x="0" y="3702432"/>
          <a:ext cx="4153288" cy="52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US" sz="2300" kern="1200"/>
            <a:t>References</a:t>
          </a:r>
        </a:p>
      </dsp:txBody>
      <dsp:txXfrm>
        <a:off x="0" y="3702432"/>
        <a:ext cx="4153288" cy="52891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356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63567"/>
          </a:xfrm>
          <a:prstGeom prst="rect">
            <a:avLst/>
          </a:prstGeom>
        </p:spPr>
        <p:txBody>
          <a:bodyPr vert="horz" lIns="91440" tIns="45720" rIns="91440" bIns="45720" rtlCol="0"/>
          <a:lstStyle>
            <a:lvl1pPr algn="r">
              <a:defRPr sz="1200"/>
            </a:lvl1pPr>
          </a:lstStyle>
          <a:p>
            <a:fld id="{06458214-FB28-4A86-8AD5-F71F519EBA22}" type="datetimeFigureOut">
              <a:rPr lang="en-US" smtClean="0"/>
              <a:t>2/21/2021</a:t>
            </a:fld>
            <a:endParaRPr lang="en-US"/>
          </a:p>
        </p:txBody>
      </p:sp>
      <p:sp>
        <p:nvSpPr>
          <p:cNvPr id="4" name="Slide Image Placeholder 3"/>
          <p:cNvSpPr>
            <a:spLocks noGrp="1" noRot="1" noChangeAspect="1"/>
          </p:cNvSpPr>
          <p:nvPr>
            <p:ph type="sldImg" idx="2"/>
          </p:nvPr>
        </p:nvSpPr>
        <p:spPr>
          <a:xfrm>
            <a:off x="657225" y="1154113"/>
            <a:ext cx="5543550" cy="31194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46388"/>
            <a:ext cx="5486400" cy="363795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5684"/>
            <a:ext cx="2971800" cy="46356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775684"/>
            <a:ext cx="2971800" cy="463566"/>
          </a:xfrm>
          <a:prstGeom prst="rect">
            <a:avLst/>
          </a:prstGeom>
        </p:spPr>
        <p:txBody>
          <a:bodyPr vert="horz" lIns="91440" tIns="45720" rIns="91440" bIns="45720" rtlCol="0" anchor="b"/>
          <a:lstStyle>
            <a:lvl1pPr algn="r">
              <a:defRPr sz="1200"/>
            </a:lvl1pPr>
          </a:lstStyle>
          <a:p>
            <a:fld id="{7530F8E7-5E25-41B7-8017-28F6DD6E2E20}" type="slidenum">
              <a:rPr lang="en-US" smtClean="0"/>
              <a:t>‹#›</a:t>
            </a:fld>
            <a:endParaRPr lang="en-US"/>
          </a:p>
        </p:txBody>
      </p:sp>
    </p:spTree>
    <p:extLst>
      <p:ext uri="{BB962C8B-B14F-4D97-AF65-F5344CB8AC3E}">
        <p14:creationId xmlns:p14="http://schemas.microsoft.com/office/powerpoint/2010/main" val="725445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presentation! My name is x and I will be walking you through</a:t>
            </a:r>
          </a:p>
        </p:txBody>
      </p:sp>
      <p:sp>
        <p:nvSpPr>
          <p:cNvPr id="4" name="Slide Number Placeholder 3"/>
          <p:cNvSpPr>
            <a:spLocks noGrp="1"/>
          </p:cNvSpPr>
          <p:nvPr>
            <p:ph type="sldNum" sz="quarter" idx="5"/>
          </p:nvPr>
        </p:nvSpPr>
        <p:spPr/>
        <p:txBody>
          <a:bodyPr/>
          <a:lstStyle/>
          <a:p>
            <a:fld id="{7530F8E7-5E25-41B7-8017-28F6DD6E2E20}" type="slidenum">
              <a:rPr lang="en-US" smtClean="0"/>
              <a:t>1</a:t>
            </a:fld>
            <a:endParaRPr lang="en-US"/>
          </a:p>
        </p:txBody>
      </p:sp>
    </p:spTree>
    <p:extLst>
      <p:ext uri="{BB962C8B-B14F-4D97-AF65-F5344CB8AC3E}">
        <p14:creationId xmlns:p14="http://schemas.microsoft.com/office/powerpoint/2010/main" val="130880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great organizations out there that would be great partners for our initiative to reach more people in need, and to provide support </a:t>
            </a:r>
          </a:p>
        </p:txBody>
      </p:sp>
      <p:sp>
        <p:nvSpPr>
          <p:cNvPr id="4" name="Slide Number Placeholder 3"/>
          <p:cNvSpPr>
            <a:spLocks noGrp="1"/>
          </p:cNvSpPr>
          <p:nvPr>
            <p:ph type="sldNum" sz="quarter" idx="5"/>
          </p:nvPr>
        </p:nvSpPr>
        <p:spPr/>
        <p:txBody>
          <a:bodyPr/>
          <a:lstStyle/>
          <a:p>
            <a:fld id="{7530F8E7-5E25-41B7-8017-28F6DD6E2E20}" type="slidenum">
              <a:rPr lang="en-US" smtClean="0"/>
              <a:t>10</a:t>
            </a:fld>
            <a:endParaRPr lang="en-US"/>
          </a:p>
        </p:txBody>
      </p:sp>
    </p:spTree>
    <p:extLst>
      <p:ext uri="{BB962C8B-B14F-4D97-AF65-F5344CB8AC3E}">
        <p14:creationId xmlns:p14="http://schemas.microsoft.com/office/powerpoint/2010/main" val="723663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Meet the team! Drew is an accomplished Cybersecurity Specialist and a Teacher Assistant for the Cyber UC Davis Bootcamp. He came up with the idea for the project and worked on both the backend and frontend of the code. Nathan is a recent graduate of the UC Davis Cybersecurity Bootcamp, with certifications from </a:t>
            </a:r>
            <a:r>
              <a:rPr lang="en-US" dirty="0" err="1"/>
              <a:t>CompTia</a:t>
            </a:r>
            <a:r>
              <a:rPr lang="en-US" dirty="0"/>
              <a:t> Security+ and Splunk. Abdullah is an Electronics and Computer Engineer with a passion for Project Management and Design. Together we were able to beat the pressure and come up with an innovative solution to reconnect the homeless with the Sac community. </a:t>
            </a:r>
          </a:p>
        </p:txBody>
      </p:sp>
      <p:sp>
        <p:nvSpPr>
          <p:cNvPr id="4" name="Slide Number Placeholder 3"/>
          <p:cNvSpPr>
            <a:spLocks noGrp="1"/>
          </p:cNvSpPr>
          <p:nvPr>
            <p:ph type="sldNum" sz="quarter" idx="5"/>
          </p:nvPr>
        </p:nvSpPr>
        <p:spPr/>
        <p:txBody>
          <a:bodyPr/>
          <a:lstStyle/>
          <a:p>
            <a:fld id="{7530F8E7-5E25-41B7-8017-28F6DD6E2E20}" type="slidenum">
              <a:rPr lang="en-US" smtClean="0"/>
              <a:t>11</a:t>
            </a:fld>
            <a:endParaRPr lang="en-US"/>
          </a:p>
        </p:txBody>
      </p:sp>
    </p:spTree>
    <p:extLst>
      <p:ext uri="{BB962C8B-B14F-4D97-AF65-F5344CB8AC3E}">
        <p14:creationId xmlns:p14="http://schemas.microsoft.com/office/powerpoint/2010/main" val="1634346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 are shown regarding some of the statistics shown in this presentation</a:t>
            </a:r>
          </a:p>
        </p:txBody>
      </p:sp>
      <p:sp>
        <p:nvSpPr>
          <p:cNvPr id="4" name="Slide Number Placeholder 3"/>
          <p:cNvSpPr>
            <a:spLocks noGrp="1"/>
          </p:cNvSpPr>
          <p:nvPr>
            <p:ph type="sldNum" sz="quarter" idx="5"/>
          </p:nvPr>
        </p:nvSpPr>
        <p:spPr/>
        <p:txBody>
          <a:bodyPr/>
          <a:lstStyle/>
          <a:p>
            <a:fld id="{7530F8E7-5E25-41B7-8017-28F6DD6E2E20}" type="slidenum">
              <a:rPr lang="en-US" smtClean="0"/>
              <a:t>12</a:t>
            </a:fld>
            <a:endParaRPr lang="en-US"/>
          </a:p>
        </p:txBody>
      </p:sp>
    </p:spTree>
    <p:extLst>
      <p:ext uri="{BB962C8B-B14F-4D97-AF65-F5344CB8AC3E}">
        <p14:creationId xmlns:p14="http://schemas.microsoft.com/office/powerpoint/2010/main" val="626065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a:t>
            </a:r>
          </a:p>
        </p:txBody>
      </p:sp>
      <p:sp>
        <p:nvSpPr>
          <p:cNvPr id="4" name="Slide Number Placeholder 3"/>
          <p:cNvSpPr>
            <a:spLocks noGrp="1"/>
          </p:cNvSpPr>
          <p:nvPr>
            <p:ph type="sldNum" sz="quarter" idx="5"/>
          </p:nvPr>
        </p:nvSpPr>
        <p:spPr/>
        <p:txBody>
          <a:bodyPr/>
          <a:lstStyle/>
          <a:p>
            <a:fld id="{7530F8E7-5E25-41B7-8017-28F6DD6E2E20}" type="slidenum">
              <a:rPr lang="en-US" smtClean="0"/>
              <a:t>13</a:t>
            </a:fld>
            <a:endParaRPr lang="en-US"/>
          </a:p>
        </p:txBody>
      </p:sp>
    </p:spTree>
    <p:extLst>
      <p:ext uri="{BB962C8B-B14F-4D97-AF65-F5344CB8AC3E}">
        <p14:creationId xmlns:p14="http://schemas.microsoft.com/office/powerpoint/2010/main" val="3895777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quick a look at the Agenda. We’ll start of with description of the houselessness and showing some statistics, then presenting Social Sac and how to use it, next showcasing the opportunities available for using such a service to reach a wider audience by working with other non-profit organizations.</a:t>
            </a:r>
          </a:p>
          <a:p>
            <a:r>
              <a:rPr lang="en-US" dirty="0"/>
              <a:t>And then let’s meet the team!</a:t>
            </a:r>
          </a:p>
        </p:txBody>
      </p:sp>
      <p:sp>
        <p:nvSpPr>
          <p:cNvPr id="4" name="Slide Number Placeholder 3"/>
          <p:cNvSpPr>
            <a:spLocks noGrp="1"/>
          </p:cNvSpPr>
          <p:nvPr>
            <p:ph type="sldNum" sz="quarter" idx="5"/>
          </p:nvPr>
        </p:nvSpPr>
        <p:spPr/>
        <p:txBody>
          <a:bodyPr/>
          <a:lstStyle/>
          <a:p>
            <a:fld id="{7530F8E7-5E25-41B7-8017-28F6DD6E2E20}" type="slidenum">
              <a:rPr lang="en-US" smtClean="0"/>
              <a:t>2</a:t>
            </a:fld>
            <a:endParaRPr lang="en-US"/>
          </a:p>
        </p:txBody>
      </p:sp>
    </p:spTree>
    <p:extLst>
      <p:ext uri="{BB962C8B-B14F-4D97-AF65-F5344CB8AC3E}">
        <p14:creationId xmlns:p14="http://schemas.microsoft.com/office/powerpoint/2010/main" val="1146989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Stress and trauma of living without a home that leads to addiction and disease or makes it worse.</a:t>
            </a:r>
          </a:p>
          <a:p>
            <a:endParaRPr lang="en-US" dirty="0"/>
          </a:p>
          <a:p>
            <a:r>
              <a:rPr lang="en-US" dirty="0"/>
              <a:t>Many think that substance abuse and mental illness is a cause of houselessness, whereas it’s more of a result of houselessness.</a:t>
            </a:r>
          </a:p>
        </p:txBody>
      </p:sp>
      <p:sp>
        <p:nvSpPr>
          <p:cNvPr id="4" name="Slide Number Placeholder 3"/>
          <p:cNvSpPr>
            <a:spLocks noGrp="1"/>
          </p:cNvSpPr>
          <p:nvPr>
            <p:ph type="sldNum" sz="quarter" idx="5"/>
          </p:nvPr>
        </p:nvSpPr>
        <p:spPr/>
        <p:txBody>
          <a:bodyPr/>
          <a:lstStyle/>
          <a:p>
            <a:fld id="{7530F8E7-5E25-41B7-8017-28F6DD6E2E20}" type="slidenum">
              <a:rPr lang="en-US" smtClean="0"/>
              <a:t>3</a:t>
            </a:fld>
            <a:endParaRPr lang="en-US"/>
          </a:p>
        </p:txBody>
      </p:sp>
    </p:spTree>
    <p:extLst>
      <p:ext uri="{BB962C8B-B14F-4D97-AF65-F5344CB8AC3E}">
        <p14:creationId xmlns:p14="http://schemas.microsoft.com/office/powerpoint/2010/main" val="2286453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stats are from </a:t>
            </a:r>
            <a:r>
              <a:rPr lang="en-US" sz="1200" dirty="0"/>
              <a:t>sacramentostepsforward.org showing that more that 5000 individuals were houseless at one point of time. </a:t>
            </a:r>
          </a:p>
          <a:p>
            <a:r>
              <a:rPr lang="en-US" sz="1200" dirty="0"/>
              <a:t>We also notice that number increases year by year, and if not address, will create a much more economic impact that it already is.</a:t>
            </a:r>
            <a:endParaRPr lang="en-US" dirty="0"/>
          </a:p>
        </p:txBody>
      </p:sp>
      <p:sp>
        <p:nvSpPr>
          <p:cNvPr id="4" name="Slide Number Placeholder 3"/>
          <p:cNvSpPr>
            <a:spLocks noGrp="1"/>
          </p:cNvSpPr>
          <p:nvPr>
            <p:ph type="sldNum" sz="quarter" idx="5"/>
          </p:nvPr>
        </p:nvSpPr>
        <p:spPr/>
        <p:txBody>
          <a:bodyPr/>
          <a:lstStyle/>
          <a:p>
            <a:fld id="{7530F8E7-5E25-41B7-8017-28F6DD6E2E20}" type="slidenum">
              <a:rPr lang="en-US" smtClean="0"/>
              <a:t>4</a:t>
            </a:fld>
            <a:endParaRPr lang="en-US"/>
          </a:p>
        </p:txBody>
      </p:sp>
    </p:spTree>
    <p:extLst>
      <p:ext uri="{BB962C8B-B14F-4D97-AF65-F5344CB8AC3E}">
        <p14:creationId xmlns:p14="http://schemas.microsoft.com/office/powerpoint/2010/main" val="2624183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the total number of Permanent Supportive Housing beds available for new placements was less than the overall capacity because many of those units were already being utilized.</a:t>
            </a:r>
          </a:p>
        </p:txBody>
      </p:sp>
      <p:sp>
        <p:nvSpPr>
          <p:cNvPr id="4" name="Slide Number Placeholder 3"/>
          <p:cNvSpPr>
            <a:spLocks noGrp="1"/>
          </p:cNvSpPr>
          <p:nvPr>
            <p:ph type="sldNum" sz="quarter" idx="5"/>
          </p:nvPr>
        </p:nvSpPr>
        <p:spPr/>
        <p:txBody>
          <a:bodyPr/>
          <a:lstStyle/>
          <a:p>
            <a:fld id="{7530F8E7-5E25-41B7-8017-28F6DD6E2E20}" type="slidenum">
              <a:rPr lang="en-US" smtClean="0"/>
              <a:t>5</a:t>
            </a:fld>
            <a:endParaRPr lang="en-US"/>
          </a:p>
        </p:txBody>
      </p:sp>
    </p:spTree>
    <p:extLst>
      <p:ext uri="{BB962C8B-B14F-4D97-AF65-F5344CB8AC3E}">
        <p14:creationId xmlns:p14="http://schemas.microsoft.com/office/powerpoint/2010/main" val="2514496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present you Social Sac! …….(need to add)</a:t>
            </a:r>
          </a:p>
        </p:txBody>
      </p:sp>
      <p:sp>
        <p:nvSpPr>
          <p:cNvPr id="4" name="Slide Number Placeholder 3"/>
          <p:cNvSpPr>
            <a:spLocks noGrp="1"/>
          </p:cNvSpPr>
          <p:nvPr>
            <p:ph type="sldNum" sz="quarter" idx="5"/>
          </p:nvPr>
        </p:nvSpPr>
        <p:spPr/>
        <p:txBody>
          <a:bodyPr/>
          <a:lstStyle/>
          <a:p>
            <a:fld id="{7530F8E7-5E25-41B7-8017-28F6DD6E2E20}" type="slidenum">
              <a:rPr lang="en-US" smtClean="0"/>
              <a:t>6</a:t>
            </a:fld>
            <a:endParaRPr lang="en-US"/>
          </a:p>
        </p:txBody>
      </p:sp>
    </p:spTree>
    <p:extLst>
      <p:ext uri="{BB962C8B-B14F-4D97-AF65-F5344CB8AC3E}">
        <p14:creationId xmlns:p14="http://schemas.microsoft.com/office/powerpoint/2010/main" val="3357701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add)</a:t>
            </a:r>
          </a:p>
        </p:txBody>
      </p:sp>
      <p:sp>
        <p:nvSpPr>
          <p:cNvPr id="4" name="Slide Number Placeholder 3"/>
          <p:cNvSpPr>
            <a:spLocks noGrp="1"/>
          </p:cNvSpPr>
          <p:nvPr>
            <p:ph type="sldNum" sz="quarter" idx="5"/>
          </p:nvPr>
        </p:nvSpPr>
        <p:spPr/>
        <p:txBody>
          <a:bodyPr/>
          <a:lstStyle/>
          <a:p>
            <a:fld id="{7530F8E7-5E25-41B7-8017-28F6DD6E2E20}" type="slidenum">
              <a:rPr lang="en-US" smtClean="0"/>
              <a:t>7</a:t>
            </a:fld>
            <a:endParaRPr lang="en-US"/>
          </a:p>
        </p:txBody>
      </p:sp>
    </p:spTree>
    <p:extLst>
      <p:ext uri="{BB962C8B-B14F-4D97-AF65-F5344CB8AC3E}">
        <p14:creationId xmlns:p14="http://schemas.microsoft.com/office/powerpoint/2010/main" val="3367078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Houselessness is a complex issue for which there is no single cause or solution, and it is not an inherent fault of the individual. In Sacramento, similar to other communities, there are systemic factors contributing to homelessness. </a:t>
            </a:r>
            <a:r>
              <a:rPr lang="en-US" b="0" i="0" dirty="0">
                <a:effectLst/>
                <a:latin typeface="Work Sans"/>
              </a:rPr>
              <a:t>Connecting those in need with organizations providing help and a home. Our own community members live in tents and under bridges, vulnerable to inclement weather and violence, stripped of dignity and our collective respect. Let’s aim to support the community, create a healthier community, and make a difference!</a:t>
            </a:r>
          </a:p>
          <a:p>
            <a:endParaRPr lang="en-US" dirty="0"/>
          </a:p>
        </p:txBody>
      </p:sp>
      <p:sp>
        <p:nvSpPr>
          <p:cNvPr id="4" name="Slide Number Placeholder 3"/>
          <p:cNvSpPr>
            <a:spLocks noGrp="1"/>
          </p:cNvSpPr>
          <p:nvPr>
            <p:ph type="sldNum" sz="quarter" idx="5"/>
          </p:nvPr>
        </p:nvSpPr>
        <p:spPr/>
        <p:txBody>
          <a:bodyPr/>
          <a:lstStyle/>
          <a:p>
            <a:fld id="{7530F8E7-5E25-41B7-8017-28F6DD6E2E20}" type="slidenum">
              <a:rPr lang="en-US" smtClean="0"/>
              <a:t>8</a:t>
            </a:fld>
            <a:endParaRPr lang="en-US"/>
          </a:p>
        </p:txBody>
      </p:sp>
    </p:spTree>
    <p:extLst>
      <p:ext uri="{BB962C8B-B14F-4D97-AF65-F5344CB8AC3E}">
        <p14:creationId xmlns:p14="http://schemas.microsoft.com/office/powerpoint/2010/main" val="1925090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some great room for improvement in this crisis; houselessness impacts all of us, whether or not we experience it ourselves. The goal is providing supportive services that include feeding the hungry, treating the sick, and providing access to education and jobs. </a:t>
            </a:r>
          </a:p>
        </p:txBody>
      </p:sp>
      <p:sp>
        <p:nvSpPr>
          <p:cNvPr id="4" name="Slide Number Placeholder 3"/>
          <p:cNvSpPr>
            <a:spLocks noGrp="1"/>
          </p:cNvSpPr>
          <p:nvPr>
            <p:ph type="sldNum" sz="quarter" idx="5"/>
          </p:nvPr>
        </p:nvSpPr>
        <p:spPr/>
        <p:txBody>
          <a:bodyPr/>
          <a:lstStyle/>
          <a:p>
            <a:fld id="{7530F8E7-5E25-41B7-8017-28F6DD6E2E20}" type="slidenum">
              <a:rPr lang="en-US" smtClean="0"/>
              <a:t>9</a:t>
            </a:fld>
            <a:endParaRPr lang="en-US"/>
          </a:p>
        </p:txBody>
      </p:sp>
    </p:spTree>
    <p:extLst>
      <p:ext uri="{BB962C8B-B14F-4D97-AF65-F5344CB8AC3E}">
        <p14:creationId xmlns:p14="http://schemas.microsoft.com/office/powerpoint/2010/main" val="3098571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22725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1565571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097395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40163631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325928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6042978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0895019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824362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F6FA2B21-3FCD-4721-B95C-427943F61125}" type="datetime1">
              <a:rPr lang="en-US" smtClean="0"/>
              <a:t>2/21/2021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8602623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83558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50809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0719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53532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00063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3636942-C211-4B28-8DBD-C953E00AF71B}" type="datetime1">
              <a:rPr lang="en-US" smtClean="0"/>
              <a:t>2/21/2021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19338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43386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2/21/2021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49750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2/21/2021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71597504"/>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3.png"/><Relationship Id="rId10"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15.png"/><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3.jp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jp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5.jpe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Data" Target="../diagrams/data1.xml"/><Relationship Id="rId5" Type="http://schemas.openxmlformats.org/officeDocument/2006/relationships/image" Target="../media/image3.pn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1.jp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BC75D-982E-489B-8401-A18DAE9E799F}"/>
              </a:ext>
            </a:extLst>
          </p:cNvPr>
          <p:cNvSpPr>
            <a:spLocks noGrp="1"/>
          </p:cNvSpPr>
          <p:nvPr>
            <p:ph type="ctrTitle"/>
          </p:nvPr>
        </p:nvSpPr>
        <p:spPr/>
        <p:txBody>
          <a:bodyPr/>
          <a:lstStyle/>
          <a:p>
            <a:pPr algn="l"/>
            <a:r>
              <a:rPr lang="en-US" sz="5400" dirty="0">
                <a:latin typeface="Arial Rounded MT Bold" panose="020F0704030504030204" pitchFamily="34" charset="0"/>
              </a:rPr>
              <a:t>Social Sac</a:t>
            </a:r>
            <a:br>
              <a:rPr lang="en-US" sz="5400" dirty="0">
                <a:latin typeface="Arial Rounded MT Bold" panose="020F0704030504030204" pitchFamily="34" charset="0"/>
              </a:rPr>
            </a:br>
            <a:r>
              <a:rPr lang="en-US" sz="2400" dirty="0">
                <a:latin typeface="Arial Rounded MT Bold" panose="020F0704030504030204" pitchFamily="34" charset="0"/>
              </a:rPr>
              <a:t>    </a:t>
            </a:r>
            <a:r>
              <a:rPr lang="en-US" sz="2400" dirty="0" err="1">
                <a:latin typeface="Arial Rounded MT Bold" panose="020F0704030504030204" pitchFamily="34" charset="0"/>
              </a:rPr>
              <a:t>SacHacks</a:t>
            </a:r>
            <a:r>
              <a:rPr lang="en-US" sz="2400" dirty="0">
                <a:latin typeface="Arial Rounded MT Bold" panose="020F0704030504030204" pitchFamily="34" charset="0"/>
              </a:rPr>
              <a:t> 2021</a:t>
            </a:r>
            <a:endParaRPr lang="en-US" dirty="0"/>
          </a:p>
        </p:txBody>
      </p:sp>
      <p:sp>
        <p:nvSpPr>
          <p:cNvPr id="6" name="Subtitle 5">
            <a:extLst>
              <a:ext uri="{FF2B5EF4-FFF2-40B4-BE49-F238E27FC236}">
                <a16:creationId xmlns:a16="http://schemas.microsoft.com/office/drawing/2014/main" id="{1D03ACB0-D3D5-4DDD-A176-8C81E529BC86}"/>
              </a:ext>
            </a:extLst>
          </p:cNvPr>
          <p:cNvSpPr>
            <a:spLocks noGrp="1"/>
          </p:cNvSpPr>
          <p:nvPr>
            <p:ph type="subTitle" idx="1"/>
          </p:nvPr>
        </p:nvSpPr>
        <p:spPr>
          <a:xfrm>
            <a:off x="9105900" y="2606018"/>
            <a:ext cx="3086099" cy="1661182"/>
          </a:xfrm>
          <a:solidFill>
            <a:schemeClr val="bg2">
              <a:lumMod val="75000"/>
            </a:schemeClr>
          </a:solidFill>
        </p:spPr>
        <p:txBody>
          <a:bodyPr>
            <a:normAutofit/>
          </a:bodyPr>
          <a:lstStyle/>
          <a:p>
            <a:pPr algn="ctr"/>
            <a:r>
              <a:rPr lang="en-US" sz="2400" dirty="0"/>
              <a:t>Drew Gipson</a:t>
            </a:r>
          </a:p>
          <a:p>
            <a:pPr algn="ctr"/>
            <a:r>
              <a:rPr lang="en-US" sz="2400" dirty="0"/>
              <a:t>Nathan Barnes</a:t>
            </a:r>
          </a:p>
          <a:p>
            <a:pPr algn="ctr"/>
            <a:r>
              <a:rPr lang="en-US" sz="2400" dirty="0"/>
              <a:t>Abdullah Lababidi</a:t>
            </a:r>
          </a:p>
          <a:p>
            <a:pPr algn="ctr"/>
            <a:endParaRPr lang="en-US" sz="2400" dirty="0">
              <a:solidFill>
                <a:schemeClr val="bg1"/>
              </a:solidFill>
            </a:endParaRPr>
          </a:p>
        </p:txBody>
      </p:sp>
    </p:spTree>
    <p:extLst>
      <p:ext uri="{BB962C8B-B14F-4D97-AF65-F5344CB8AC3E}">
        <p14:creationId xmlns:p14="http://schemas.microsoft.com/office/powerpoint/2010/main" val="3818120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Group 20">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2" name="Rectangle 21">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5" name="Rectangle 24">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3BA5530-1677-4BC3-B2BC-773CC88D2DFD}"/>
              </a:ext>
            </a:extLst>
          </p:cNvPr>
          <p:cNvSpPr>
            <a:spLocks noGrp="1"/>
          </p:cNvSpPr>
          <p:nvPr>
            <p:ph type="title"/>
          </p:nvPr>
        </p:nvSpPr>
        <p:spPr>
          <a:xfrm>
            <a:off x="680322" y="753228"/>
            <a:ext cx="3679028" cy="1080938"/>
          </a:xfrm>
        </p:spPr>
        <p:txBody>
          <a:bodyPr vert="horz" lIns="91440" tIns="45720" rIns="91440" bIns="45720" rtlCol="0" anchor="ctr">
            <a:normAutofit/>
          </a:bodyPr>
          <a:lstStyle/>
          <a:p>
            <a:r>
              <a:rPr lang="en-US" sz="3200" dirty="0"/>
              <a:t>Organizations</a:t>
            </a:r>
          </a:p>
        </p:txBody>
      </p:sp>
      <p:pic>
        <p:nvPicPr>
          <p:cNvPr id="27" name="Picture 26">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1824062A-557D-4250-B69E-F2C3621FBF81}"/>
              </a:ext>
            </a:extLst>
          </p:cNvPr>
          <p:cNvSpPr>
            <a:spLocks noGrp="1"/>
          </p:cNvSpPr>
          <p:nvPr>
            <p:ph sz="half" idx="1"/>
          </p:nvPr>
        </p:nvSpPr>
        <p:spPr>
          <a:xfrm>
            <a:off x="680322" y="2336873"/>
            <a:ext cx="3581635" cy="3599316"/>
          </a:xfrm>
        </p:spPr>
        <p:txBody>
          <a:bodyPr vert="horz" lIns="91440" tIns="45720" rIns="91440" bIns="45720" rtlCol="0">
            <a:normAutofit/>
          </a:bodyPr>
          <a:lstStyle/>
          <a:p>
            <a:endParaRPr lang="en-US" sz="1600"/>
          </a:p>
          <a:p>
            <a:endParaRPr lang="en-US" sz="1600"/>
          </a:p>
        </p:txBody>
      </p:sp>
      <p:sp>
        <p:nvSpPr>
          <p:cNvPr id="18" name="Content Placeholder 2">
            <a:extLst>
              <a:ext uri="{FF2B5EF4-FFF2-40B4-BE49-F238E27FC236}">
                <a16:creationId xmlns:a16="http://schemas.microsoft.com/office/drawing/2014/main" id="{00E35D97-7558-4345-BF30-01143E16389A}"/>
              </a:ext>
            </a:extLst>
          </p:cNvPr>
          <p:cNvSpPr txBox="1">
            <a:spLocks/>
          </p:cNvSpPr>
          <p:nvPr/>
        </p:nvSpPr>
        <p:spPr>
          <a:xfrm>
            <a:off x="206062" y="2336873"/>
            <a:ext cx="4153288" cy="4231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en-US" dirty="0">
              <a:solidFill>
                <a:schemeClr val="bg1"/>
              </a:solidFill>
            </a:endParaRPr>
          </a:p>
          <a:p>
            <a:endParaRPr lang="en-US" dirty="0">
              <a:solidFill>
                <a:schemeClr val="bg1"/>
              </a:solidFill>
            </a:endParaRPr>
          </a:p>
        </p:txBody>
      </p:sp>
      <p:pic>
        <p:nvPicPr>
          <p:cNvPr id="5" name="Picture 4">
            <a:extLst>
              <a:ext uri="{FF2B5EF4-FFF2-40B4-BE49-F238E27FC236}">
                <a16:creationId xmlns:a16="http://schemas.microsoft.com/office/drawing/2014/main" id="{D90FB473-6B48-4C4F-8D2B-C388F6E6134D}"/>
              </a:ext>
            </a:extLst>
          </p:cNvPr>
          <p:cNvPicPr>
            <a:picLocks noChangeAspect="1"/>
          </p:cNvPicPr>
          <p:nvPr/>
        </p:nvPicPr>
        <p:blipFill>
          <a:blip r:embed="rId6"/>
          <a:stretch>
            <a:fillRect/>
          </a:stretch>
        </p:blipFill>
        <p:spPr>
          <a:xfrm>
            <a:off x="610653" y="3340731"/>
            <a:ext cx="3554643" cy="831219"/>
          </a:xfrm>
          <a:prstGeom prst="rect">
            <a:avLst/>
          </a:prstGeom>
        </p:spPr>
      </p:pic>
      <p:pic>
        <p:nvPicPr>
          <p:cNvPr id="10" name="Picture 9">
            <a:extLst>
              <a:ext uri="{FF2B5EF4-FFF2-40B4-BE49-F238E27FC236}">
                <a16:creationId xmlns:a16="http://schemas.microsoft.com/office/drawing/2014/main" id="{8773F509-37CD-435A-AF98-341BB6132A54}"/>
              </a:ext>
            </a:extLst>
          </p:cNvPr>
          <p:cNvPicPr>
            <a:picLocks noChangeAspect="1"/>
          </p:cNvPicPr>
          <p:nvPr/>
        </p:nvPicPr>
        <p:blipFill>
          <a:blip r:embed="rId7"/>
          <a:stretch>
            <a:fillRect/>
          </a:stretch>
        </p:blipFill>
        <p:spPr>
          <a:xfrm>
            <a:off x="610653" y="5443295"/>
            <a:ext cx="2466667" cy="1180952"/>
          </a:xfrm>
          <a:prstGeom prst="rect">
            <a:avLst/>
          </a:prstGeom>
        </p:spPr>
      </p:pic>
      <p:pic>
        <p:nvPicPr>
          <p:cNvPr id="14" name="Picture 13">
            <a:extLst>
              <a:ext uri="{FF2B5EF4-FFF2-40B4-BE49-F238E27FC236}">
                <a16:creationId xmlns:a16="http://schemas.microsoft.com/office/drawing/2014/main" id="{D18E908C-89F1-4051-BF1B-C5680E954329}"/>
              </a:ext>
            </a:extLst>
          </p:cNvPr>
          <p:cNvPicPr>
            <a:picLocks noChangeAspect="1"/>
          </p:cNvPicPr>
          <p:nvPr/>
        </p:nvPicPr>
        <p:blipFill>
          <a:blip r:embed="rId8"/>
          <a:stretch>
            <a:fillRect/>
          </a:stretch>
        </p:blipFill>
        <p:spPr>
          <a:xfrm>
            <a:off x="4429019" y="2847036"/>
            <a:ext cx="2022273" cy="1815919"/>
          </a:xfrm>
          <a:prstGeom prst="rect">
            <a:avLst/>
          </a:prstGeom>
        </p:spPr>
      </p:pic>
      <p:pic>
        <p:nvPicPr>
          <p:cNvPr id="20" name="Picture 19">
            <a:extLst>
              <a:ext uri="{FF2B5EF4-FFF2-40B4-BE49-F238E27FC236}">
                <a16:creationId xmlns:a16="http://schemas.microsoft.com/office/drawing/2014/main" id="{5A20B3DA-B3B8-4A1E-9EBF-AA45D6C35B8B}"/>
              </a:ext>
            </a:extLst>
          </p:cNvPr>
          <p:cNvPicPr>
            <a:picLocks noChangeAspect="1"/>
          </p:cNvPicPr>
          <p:nvPr/>
        </p:nvPicPr>
        <p:blipFill>
          <a:blip r:embed="rId9"/>
          <a:stretch>
            <a:fillRect/>
          </a:stretch>
        </p:blipFill>
        <p:spPr>
          <a:xfrm>
            <a:off x="6232346" y="5195676"/>
            <a:ext cx="2361905" cy="1428571"/>
          </a:xfrm>
          <a:prstGeom prst="rect">
            <a:avLst/>
          </a:prstGeom>
        </p:spPr>
      </p:pic>
      <p:pic>
        <p:nvPicPr>
          <p:cNvPr id="26" name="Picture 25">
            <a:extLst>
              <a:ext uri="{FF2B5EF4-FFF2-40B4-BE49-F238E27FC236}">
                <a16:creationId xmlns:a16="http://schemas.microsoft.com/office/drawing/2014/main" id="{78F4DD77-4BEB-4B42-8F94-106BD19D1AC9}"/>
              </a:ext>
            </a:extLst>
          </p:cNvPr>
          <p:cNvPicPr>
            <a:picLocks noChangeAspect="1"/>
          </p:cNvPicPr>
          <p:nvPr/>
        </p:nvPicPr>
        <p:blipFill>
          <a:blip r:embed="rId10"/>
          <a:stretch>
            <a:fillRect/>
          </a:stretch>
        </p:blipFill>
        <p:spPr>
          <a:xfrm>
            <a:off x="6734373" y="3171713"/>
            <a:ext cx="2571429" cy="1180952"/>
          </a:xfrm>
          <a:prstGeom prst="rect">
            <a:avLst/>
          </a:prstGeom>
        </p:spPr>
      </p:pic>
      <p:pic>
        <p:nvPicPr>
          <p:cNvPr id="29" name="Picture 28">
            <a:extLst>
              <a:ext uri="{FF2B5EF4-FFF2-40B4-BE49-F238E27FC236}">
                <a16:creationId xmlns:a16="http://schemas.microsoft.com/office/drawing/2014/main" id="{1952219E-66A9-4246-959E-B2D6BAF4C73D}"/>
              </a:ext>
            </a:extLst>
          </p:cNvPr>
          <p:cNvPicPr>
            <a:picLocks noChangeAspect="1"/>
          </p:cNvPicPr>
          <p:nvPr/>
        </p:nvPicPr>
        <p:blipFill>
          <a:blip r:embed="rId11"/>
          <a:stretch>
            <a:fillRect/>
          </a:stretch>
        </p:blipFill>
        <p:spPr>
          <a:xfrm>
            <a:off x="9678169" y="3038372"/>
            <a:ext cx="1519286" cy="1624583"/>
          </a:xfrm>
          <a:prstGeom prst="rect">
            <a:avLst/>
          </a:prstGeom>
        </p:spPr>
      </p:pic>
      <p:pic>
        <p:nvPicPr>
          <p:cNvPr id="31" name="Picture 30">
            <a:extLst>
              <a:ext uri="{FF2B5EF4-FFF2-40B4-BE49-F238E27FC236}">
                <a16:creationId xmlns:a16="http://schemas.microsoft.com/office/drawing/2014/main" id="{FEA1DE0F-8C7C-4E7C-AA0A-79558968C165}"/>
              </a:ext>
            </a:extLst>
          </p:cNvPr>
          <p:cNvPicPr>
            <a:picLocks noChangeAspect="1"/>
          </p:cNvPicPr>
          <p:nvPr/>
        </p:nvPicPr>
        <p:blipFill>
          <a:blip r:embed="rId12"/>
          <a:stretch>
            <a:fillRect/>
          </a:stretch>
        </p:blipFill>
        <p:spPr>
          <a:xfrm>
            <a:off x="3756714" y="5175808"/>
            <a:ext cx="1923811" cy="1474261"/>
          </a:xfrm>
          <a:prstGeom prst="rect">
            <a:avLst/>
          </a:prstGeom>
        </p:spPr>
      </p:pic>
      <p:pic>
        <p:nvPicPr>
          <p:cNvPr id="33" name="Picture 32">
            <a:extLst>
              <a:ext uri="{FF2B5EF4-FFF2-40B4-BE49-F238E27FC236}">
                <a16:creationId xmlns:a16="http://schemas.microsoft.com/office/drawing/2014/main" id="{E2D96951-2205-4150-9665-F3ADE00B3037}"/>
              </a:ext>
            </a:extLst>
          </p:cNvPr>
          <p:cNvPicPr>
            <a:picLocks noChangeAspect="1"/>
          </p:cNvPicPr>
          <p:nvPr/>
        </p:nvPicPr>
        <p:blipFill>
          <a:blip r:embed="rId13"/>
          <a:stretch>
            <a:fillRect/>
          </a:stretch>
        </p:blipFill>
        <p:spPr>
          <a:xfrm>
            <a:off x="9273645" y="4953817"/>
            <a:ext cx="1923810" cy="1670430"/>
          </a:xfrm>
          <a:prstGeom prst="rect">
            <a:avLst/>
          </a:prstGeom>
        </p:spPr>
      </p:pic>
      <p:pic>
        <p:nvPicPr>
          <p:cNvPr id="34" name="Picture 33">
            <a:extLst>
              <a:ext uri="{FF2B5EF4-FFF2-40B4-BE49-F238E27FC236}">
                <a16:creationId xmlns:a16="http://schemas.microsoft.com/office/drawing/2014/main" id="{5C1B55C6-183A-4F10-B586-1D66E223531E}"/>
              </a:ext>
            </a:extLst>
          </p:cNvPr>
          <p:cNvPicPr>
            <a:picLocks noChangeAspect="1"/>
          </p:cNvPicPr>
          <p:nvPr/>
        </p:nvPicPr>
        <p:blipFill>
          <a:blip r:embed="rId14"/>
          <a:stretch>
            <a:fillRect/>
          </a:stretch>
        </p:blipFill>
        <p:spPr>
          <a:xfrm>
            <a:off x="5357469" y="604848"/>
            <a:ext cx="5807131" cy="1732025"/>
          </a:xfrm>
          <a:prstGeom prst="rect">
            <a:avLst/>
          </a:prstGeom>
        </p:spPr>
      </p:pic>
    </p:spTree>
    <p:extLst>
      <p:ext uri="{BB962C8B-B14F-4D97-AF65-F5344CB8AC3E}">
        <p14:creationId xmlns:p14="http://schemas.microsoft.com/office/powerpoint/2010/main" val="952647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A5530-1677-4BC3-B2BC-773CC88D2DFD}"/>
              </a:ext>
            </a:extLst>
          </p:cNvPr>
          <p:cNvSpPr>
            <a:spLocks noGrp="1"/>
          </p:cNvSpPr>
          <p:nvPr>
            <p:ph type="title"/>
          </p:nvPr>
        </p:nvSpPr>
        <p:spPr/>
        <p:txBody>
          <a:bodyPr vert="horz" lIns="91440" tIns="45720" rIns="91440" bIns="45720" rtlCol="0" anchor="ctr">
            <a:normAutofit/>
          </a:bodyPr>
          <a:lstStyle/>
          <a:p>
            <a:r>
              <a:rPr lang="en-US" sz="3200" dirty="0"/>
              <a:t>Meet the Team</a:t>
            </a:r>
          </a:p>
        </p:txBody>
      </p:sp>
      <p:sp>
        <p:nvSpPr>
          <p:cNvPr id="64" name="Rectangle 63">
            <a:extLst>
              <a:ext uri="{FF2B5EF4-FFF2-40B4-BE49-F238E27FC236}">
                <a16:creationId xmlns:a16="http://schemas.microsoft.com/office/drawing/2014/main" id="{DFE7649F-2465-4FCA-96BF-0642A88182F5}"/>
              </a:ext>
            </a:extLst>
          </p:cNvPr>
          <p:cNvSpPr/>
          <p:nvPr/>
        </p:nvSpPr>
        <p:spPr>
          <a:xfrm>
            <a:off x="1455101" y="4833489"/>
            <a:ext cx="2447777" cy="52322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r>
              <a:rPr lang="en-US" b="1" dirty="0">
                <a:solidFill>
                  <a:schemeClr val="tx2"/>
                </a:solidFill>
              </a:rPr>
              <a:t>Drew Gipson </a:t>
            </a:r>
          </a:p>
        </p:txBody>
      </p:sp>
      <p:sp>
        <p:nvSpPr>
          <p:cNvPr id="65" name="Rectangle 64">
            <a:extLst>
              <a:ext uri="{FF2B5EF4-FFF2-40B4-BE49-F238E27FC236}">
                <a16:creationId xmlns:a16="http://schemas.microsoft.com/office/drawing/2014/main" id="{858F7E7F-4C43-4052-98C4-956B7404798F}"/>
              </a:ext>
            </a:extLst>
          </p:cNvPr>
          <p:cNvSpPr/>
          <p:nvPr/>
        </p:nvSpPr>
        <p:spPr>
          <a:xfrm>
            <a:off x="1455101" y="5356709"/>
            <a:ext cx="2447777" cy="52322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r>
              <a:rPr lang="en-US" sz="1400" b="1" cap="all" dirty="0">
                <a:solidFill>
                  <a:schemeClr val="tx2"/>
                </a:solidFill>
              </a:rPr>
              <a:t>Cybersecurity specialist</a:t>
            </a:r>
          </a:p>
        </p:txBody>
      </p:sp>
      <p:sp>
        <p:nvSpPr>
          <p:cNvPr id="70" name="Rectangle 69">
            <a:extLst>
              <a:ext uri="{FF2B5EF4-FFF2-40B4-BE49-F238E27FC236}">
                <a16:creationId xmlns:a16="http://schemas.microsoft.com/office/drawing/2014/main" id="{DFE7649F-2465-4FCA-96BF-0642A88182F5}"/>
              </a:ext>
            </a:extLst>
          </p:cNvPr>
          <p:cNvSpPr/>
          <p:nvPr/>
        </p:nvSpPr>
        <p:spPr>
          <a:xfrm>
            <a:off x="4663564" y="4833489"/>
            <a:ext cx="2447777" cy="52322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r>
              <a:rPr lang="en-US" b="1" dirty="0">
                <a:solidFill>
                  <a:schemeClr val="tx2"/>
                </a:solidFill>
              </a:rPr>
              <a:t>Nathan Barnes</a:t>
            </a:r>
          </a:p>
        </p:txBody>
      </p:sp>
      <p:sp>
        <p:nvSpPr>
          <p:cNvPr id="71" name="Rectangle 70">
            <a:extLst>
              <a:ext uri="{FF2B5EF4-FFF2-40B4-BE49-F238E27FC236}">
                <a16:creationId xmlns:a16="http://schemas.microsoft.com/office/drawing/2014/main" id="{858F7E7F-4C43-4052-98C4-956B7404798F}"/>
              </a:ext>
            </a:extLst>
          </p:cNvPr>
          <p:cNvSpPr/>
          <p:nvPr/>
        </p:nvSpPr>
        <p:spPr>
          <a:xfrm>
            <a:off x="4663564" y="5356709"/>
            <a:ext cx="2447777" cy="52322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r>
              <a:rPr lang="en-US" sz="1400" b="1" cap="all" dirty="0">
                <a:solidFill>
                  <a:schemeClr val="tx2"/>
                </a:solidFill>
              </a:rPr>
              <a:t>Security+</a:t>
            </a:r>
          </a:p>
        </p:txBody>
      </p:sp>
      <p:sp>
        <p:nvSpPr>
          <p:cNvPr id="76" name="Rectangle 75">
            <a:extLst>
              <a:ext uri="{FF2B5EF4-FFF2-40B4-BE49-F238E27FC236}">
                <a16:creationId xmlns:a16="http://schemas.microsoft.com/office/drawing/2014/main" id="{DFE7649F-2465-4FCA-96BF-0642A88182F5}"/>
              </a:ext>
            </a:extLst>
          </p:cNvPr>
          <p:cNvSpPr/>
          <p:nvPr/>
        </p:nvSpPr>
        <p:spPr>
          <a:xfrm>
            <a:off x="7872027" y="4833489"/>
            <a:ext cx="2447777" cy="52322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r>
              <a:rPr lang="en-US" b="1" dirty="0">
                <a:solidFill>
                  <a:schemeClr val="tx2"/>
                </a:solidFill>
              </a:rPr>
              <a:t>Abdullah Lababidi</a:t>
            </a:r>
          </a:p>
        </p:txBody>
      </p:sp>
      <p:sp>
        <p:nvSpPr>
          <p:cNvPr id="77" name="Rectangle 76">
            <a:extLst>
              <a:ext uri="{FF2B5EF4-FFF2-40B4-BE49-F238E27FC236}">
                <a16:creationId xmlns:a16="http://schemas.microsoft.com/office/drawing/2014/main" id="{858F7E7F-4C43-4052-98C4-956B7404798F}"/>
              </a:ext>
            </a:extLst>
          </p:cNvPr>
          <p:cNvSpPr/>
          <p:nvPr/>
        </p:nvSpPr>
        <p:spPr>
          <a:xfrm>
            <a:off x="7872027" y="5356709"/>
            <a:ext cx="2447777" cy="52322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r>
              <a:rPr lang="en-US" sz="1400" b="1" cap="all" dirty="0">
                <a:solidFill>
                  <a:schemeClr val="tx2"/>
                </a:solidFill>
              </a:rPr>
              <a:t>ECE Engineer</a:t>
            </a:r>
          </a:p>
        </p:txBody>
      </p:sp>
      <p:sp>
        <p:nvSpPr>
          <p:cNvPr id="82" name="Rectangle 81">
            <a:extLst>
              <a:ext uri="{FF2B5EF4-FFF2-40B4-BE49-F238E27FC236}">
                <a16:creationId xmlns:a16="http://schemas.microsoft.com/office/drawing/2014/main" id="{DED06403-D41C-4C2F-90DB-83C2D5ED32EB}"/>
              </a:ext>
            </a:extLst>
          </p:cNvPr>
          <p:cNvSpPr/>
          <p:nvPr/>
        </p:nvSpPr>
        <p:spPr>
          <a:xfrm>
            <a:off x="7872027" y="2242627"/>
            <a:ext cx="2447777" cy="52322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r>
              <a:rPr lang="en-US" sz="1400" b="1" cap="all" dirty="0">
                <a:solidFill>
                  <a:schemeClr val="tx2"/>
                </a:solidFill>
              </a:rPr>
              <a:t>Design</a:t>
            </a:r>
          </a:p>
        </p:txBody>
      </p:sp>
      <p:sp>
        <p:nvSpPr>
          <p:cNvPr id="87" name="Freeform: Shape 86">
            <a:extLst>
              <a:ext uri="{FF2B5EF4-FFF2-40B4-BE49-F238E27FC236}">
                <a16:creationId xmlns:a16="http://schemas.microsoft.com/office/drawing/2014/main" id="{ED2172B0-0353-422F-9C06-E5456E2EDF60}"/>
              </a:ext>
            </a:extLst>
          </p:cNvPr>
          <p:cNvSpPr>
            <a:spLocks/>
          </p:cNvSpPr>
          <p:nvPr/>
        </p:nvSpPr>
        <p:spPr bwMode="auto">
          <a:xfrm>
            <a:off x="8083804" y="2613447"/>
            <a:ext cx="1997375" cy="2286000"/>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blipFill dpi="0" rotWithShape="0">
            <a:blip r:embed="rId3"/>
            <a:srcRect/>
            <a:stretch>
              <a:fillRect t="8000" b="-17330"/>
            </a:stretch>
          </a:blipFill>
          <a:ln>
            <a:noFill/>
          </a:ln>
          <a:effectLst>
            <a:outerShdw blurRad="152400" dist="50800" dir="2700000" algn="tl" rotWithShape="0">
              <a:prstClr val="black">
                <a:alpha val="50000"/>
              </a:prstClr>
            </a:outerShdw>
          </a:effectLst>
        </p:spPr>
        <p:txBody>
          <a:bodyPr vert="horz" wrap="square" lIns="68580" tIns="34290" rIns="68580" bIns="34290" numCol="1" anchor="ctr" anchorCtr="0" compatLnSpc="1">
            <a:prstTxWarp prst="textNoShape">
              <a:avLst/>
            </a:prstTxWarp>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endParaRPr lang="en-US" sz="5400" b="1" dirty="0">
              <a:solidFill>
                <a:schemeClr val="accent2"/>
              </a:solidFill>
            </a:endParaRPr>
          </a:p>
        </p:txBody>
      </p:sp>
      <p:sp>
        <p:nvSpPr>
          <p:cNvPr id="88" name="Freeform: Shape 87">
            <a:extLst>
              <a:ext uri="{FF2B5EF4-FFF2-40B4-BE49-F238E27FC236}">
                <a16:creationId xmlns:a16="http://schemas.microsoft.com/office/drawing/2014/main" id="{37424D0C-ED84-4A24-B7DE-4AF2684444B1}"/>
              </a:ext>
            </a:extLst>
          </p:cNvPr>
          <p:cNvSpPr>
            <a:spLocks/>
          </p:cNvSpPr>
          <p:nvPr/>
        </p:nvSpPr>
        <p:spPr bwMode="auto">
          <a:xfrm>
            <a:off x="4888764" y="2680122"/>
            <a:ext cx="1997375" cy="2235069"/>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blipFill dpi="0" rotWithShape="1">
            <a:blip r:embed="rId4"/>
            <a:srcRect/>
            <a:stretch>
              <a:fillRect t="-11922" b="-6721"/>
            </a:stretch>
          </a:blipFill>
          <a:ln>
            <a:noFill/>
          </a:ln>
          <a:effectLst>
            <a:outerShdw blurRad="152400" dist="50800" dir="2700000" algn="tl" rotWithShape="0">
              <a:prstClr val="black">
                <a:alpha val="50000"/>
              </a:prstClr>
            </a:outerShdw>
          </a:effectLst>
        </p:spPr>
        <p:txBody>
          <a:bodyPr vert="horz" wrap="square" lIns="68580" tIns="34290" rIns="68580" bIns="34290" numCol="1" anchor="ctr" anchorCtr="0" compatLnSpc="1">
            <a:prstTxWarp prst="textNoShape">
              <a:avLst/>
            </a:prstTxWarp>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endParaRPr lang="en-US" sz="5400" b="1" dirty="0">
              <a:solidFill>
                <a:schemeClr val="accent2"/>
              </a:solidFill>
            </a:endParaRPr>
          </a:p>
        </p:txBody>
      </p:sp>
      <p:sp>
        <p:nvSpPr>
          <p:cNvPr id="89" name="Freeform: Shape 88">
            <a:extLst>
              <a:ext uri="{FF2B5EF4-FFF2-40B4-BE49-F238E27FC236}">
                <a16:creationId xmlns:a16="http://schemas.microsoft.com/office/drawing/2014/main" id="{B2640F91-DA6F-4A51-B6FB-047DA129A2BB}"/>
              </a:ext>
            </a:extLst>
          </p:cNvPr>
          <p:cNvSpPr>
            <a:spLocks/>
          </p:cNvSpPr>
          <p:nvPr/>
        </p:nvSpPr>
        <p:spPr bwMode="auto">
          <a:xfrm>
            <a:off x="1666880" y="2618674"/>
            <a:ext cx="1997375" cy="2286000"/>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blipFill dpi="0" rotWithShape="1">
            <a:blip r:embed="rId5"/>
            <a:srcRect/>
            <a:stretch>
              <a:fillRect t="6558" b="-1442"/>
            </a:stretch>
          </a:blipFill>
          <a:ln>
            <a:noFill/>
          </a:ln>
          <a:effectLst>
            <a:outerShdw blurRad="152400" dist="50800" dir="2700000" algn="tl" rotWithShape="0">
              <a:prstClr val="black">
                <a:alpha val="50000"/>
              </a:prstClr>
            </a:outerShdw>
          </a:effectLst>
        </p:spPr>
        <p:txBody>
          <a:bodyPr vert="horz" wrap="square" lIns="68580" tIns="34290" rIns="68580" bIns="34290" numCol="1" anchor="ctr" anchorCtr="0" compatLnSpc="1">
            <a:prstTxWarp prst="textNoShape">
              <a:avLst/>
            </a:prstTxWarp>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endParaRPr lang="en-US" sz="5400" b="1" dirty="0">
              <a:solidFill>
                <a:schemeClr val="accent2"/>
              </a:solidFill>
            </a:endParaRPr>
          </a:p>
        </p:txBody>
      </p:sp>
      <p:sp>
        <p:nvSpPr>
          <p:cNvPr id="84" name="Rectangle 83">
            <a:extLst>
              <a:ext uri="{FF2B5EF4-FFF2-40B4-BE49-F238E27FC236}">
                <a16:creationId xmlns:a16="http://schemas.microsoft.com/office/drawing/2014/main" id="{CEA63CFC-2CC7-4CAD-80DD-A03296BBF02C}"/>
              </a:ext>
            </a:extLst>
          </p:cNvPr>
          <p:cNvSpPr/>
          <p:nvPr/>
        </p:nvSpPr>
        <p:spPr>
          <a:xfrm>
            <a:off x="4650141" y="2242627"/>
            <a:ext cx="2447777" cy="52322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r>
              <a:rPr lang="en-US" sz="1400" b="1" cap="all" dirty="0">
                <a:solidFill>
                  <a:schemeClr val="tx2"/>
                </a:solidFill>
              </a:rPr>
              <a:t>Web dev</a:t>
            </a:r>
          </a:p>
        </p:txBody>
      </p:sp>
      <p:sp>
        <p:nvSpPr>
          <p:cNvPr id="86" name="Rectangle 85">
            <a:extLst>
              <a:ext uri="{FF2B5EF4-FFF2-40B4-BE49-F238E27FC236}">
                <a16:creationId xmlns:a16="http://schemas.microsoft.com/office/drawing/2014/main" id="{9AB50002-E731-42B9-9023-2EC105E8BB3F}"/>
              </a:ext>
            </a:extLst>
          </p:cNvPr>
          <p:cNvSpPr/>
          <p:nvPr/>
        </p:nvSpPr>
        <p:spPr>
          <a:xfrm>
            <a:off x="1441678" y="2242627"/>
            <a:ext cx="2447777" cy="52322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r>
              <a:rPr lang="en-US" sz="1400" b="1" cap="all" dirty="0">
                <a:solidFill>
                  <a:schemeClr val="tx2"/>
                </a:solidFill>
              </a:rPr>
              <a:t>Backend / frontend</a:t>
            </a:r>
          </a:p>
        </p:txBody>
      </p:sp>
      <p:sp>
        <p:nvSpPr>
          <p:cNvPr id="90" name="Rectangle 89">
            <a:extLst>
              <a:ext uri="{FF2B5EF4-FFF2-40B4-BE49-F238E27FC236}">
                <a16:creationId xmlns:a16="http://schemas.microsoft.com/office/drawing/2014/main" id="{31D1138C-1345-4770-A7F0-DAE6404BD066}"/>
              </a:ext>
            </a:extLst>
          </p:cNvPr>
          <p:cNvSpPr/>
          <p:nvPr/>
        </p:nvSpPr>
        <p:spPr>
          <a:xfrm>
            <a:off x="10544175" y="447675"/>
            <a:ext cx="1647825" cy="179495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015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Group 20">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2" name="Rectangle 21">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6" name="Content Placeholder 5">
            <a:extLst>
              <a:ext uri="{FF2B5EF4-FFF2-40B4-BE49-F238E27FC236}">
                <a16:creationId xmlns:a16="http://schemas.microsoft.com/office/drawing/2014/main" id="{E1E0E058-A471-4905-AEF1-10EF83BFC714}"/>
              </a:ext>
            </a:extLst>
          </p:cNvPr>
          <p:cNvPicPr>
            <a:picLocks noGrp="1" noChangeAspect="1"/>
          </p:cNvPicPr>
          <p:nvPr>
            <p:ph sz="half" idx="2"/>
          </p:nvPr>
        </p:nvPicPr>
        <p:blipFill>
          <a:blip r:embed="rId6"/>
          <a:srcRect l="13254" r="13254"/>
          <a:stretch/>
        </p:blipFill>
        <p:spPr>
          <a:xfrm>
            <a:off x="4636008" y="10"/>
            <a:ext cx="7552815" cy="6856310"/>
          </a:xfrm>
          <a:prstGeom prst="rect">
            <a:avLst/>
          </a:prstGeom>
          <a:ln>
            <a:noFill/>
          </a:ln>
          <a:effectLst/>
        </p:spPr>
      </p:pic>
      <p:sp>
        <p:nvSpPr>
          <p:cNvPr id="25" name="Rectangle 24">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3BA5530-1677-4BC3-B2BC-773CC88D2DFD}"/>
              </a:ext>
            </a:extLst>
          </p:cNvPr>
          <p:cNvSpPr>
            <a:spLocks noGrp="1"/>
          </p:cNvSpPr>
          <p:nvPr>
            <p:ph type="title"/>
          </p:nvPr>
        </p:nvSpPr>
        <p:spPr>
          <a:xfrm>
            <a:off x="680322" y="753228"/>
            <a:ext cx="3679028" cy="1080938"/>
          </a:xfrm>
        </p:spPr>
        <p:txBody>
          <a:bodyPr vert="horz" lIns="91440" tIns="45720" rIns="91440" bIns="45720" rtlCol="0" anchor="ctr">
            <a:normAutofit/>
          </a:bodyPr>
          <a:lstStyle/>
          <a:p>
            <a:r>
              <a:rPr lang="en-US" sz="3200" dirty="0"/>
              <a:t>References</a:t>
            </a:r>
          </a:p>
        </p:txBody>
      </p:sp>
      <p:pic>
        <p:nvPicPr>
          <p:cNvPr id="27" name="Picture 26">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1824062A-557D-4250-B69E-F2C3621FBF81}"/>
              </a:ext>
            </a:extLst>
          </p:cNvPr>
          <p:cNvSpPr>
            <a:spLocks noGrp="1"/>
          </p:cNvSpPr>
          <p:nvPr>
            <p:ph sz="half" idx="1"/>
          </p:nvPr>
        </p:nvSpPr>
        <p:spPr>
          <a:xfrm>
            <a:off x="680322" y="2336873"/>
            <a:ext cx="3581635" cy="3599316"/>
          </a:xfrm>
        </p:spPr>
        <p:txBody>
          <a:bodyPr vert="horz" lIns="91440" tIns="45720" rIns="91440" bIns="45720" rtlCol="0">
            <a:normAutofit/>
          </a:bodyPr>
          <a:lstStyle/>
          <a:p>
            <a:endParaRPr lang="en-US" sz="1600" dirty="0"/>
          </a:p>
          <a:p>
            <a:endParaRPr lang="en-US" sz="1600" dirty="0"/>
          </a:p>
        </p:txBody>
      </p:sp>
      <p:sp>
        <p:nvSpPr>
          <p:cNvPr id="18" name="Content Placeholder 2">
            <a:extLst>
              <a:ext uri="{FF2B5EF4-FFF2-40B4-BE49-F238E27FC236}">
                <a16:creationId xmlns:a16="http://schemas.microsoft.com/office/drawing/2014/main" id="{00E35D97-7558-4345-BF30-01143E16389A}"/>
              </a:ext>
            </a:extLst>
          </p:cNvPr>
          <p:cNvSpPr txBox="1">
            <a:spLocks/>
          </p:cNvSpPr>
          <p:nvPr/>
        </p:nvSpPr>
        <p:spPr>
          <a:xfrm>
            <a:off x="206062" y="2336873"/>
            <a:ext cx="4153288" cy="4231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en-US" dirty="0">
              <a:solidFill>
                <a:schemeClr val="bg1"/>
              </a:solidFill>
            </a:endParaRPr>
          </a:p>
          <a:p>
            <a:endParaRPr lang="en-US" dirty="0">
              <a:solidFill>
                <a:schemeClr val="bg1"/>
              </a:solidFill>
            </a:endParaRPr>
          </a:p>
        </p:txBody>
      </p:sp>
      <p:sp>
        <p:nvSpPr>
          <p:cNvPr id="16" name="Content Placeholder 2">
            <a:extLst>
              <a:ext uri="{FF2B5EF4-FFF2-40B4-BE49-F238E27FC236}">
                <a16:creationId xmlns:a16="http://schemas.microsoft.com/office/drawing/2014/main" id="{11F8DF92-90F9-4A4D-A7D6-DB85F786666B}"/>
              </a:ext>
            </a:extLst>
          </p:cNvPr>
          <p:cNvSpPr txBox="1">
            <a:spLocks/>
          </p:cNvSpPr>
          <p:nvPr/>
        </p:nvSpPr>
        <p:spPr>
          <a:xfrm>
            <a:off x="358462" y="2489273"/>
            <a:ext cx="4153288" cy="4231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600" dirty="0"/>
              <a:t>https://sacramentostepsforward.org/wp-content/uploads/2021/02/Homelessness-In-Sacramento.pdf</a:t>
            </a:r>
          </a:p>
          <a:p>
            <a:pPr marL="0" indent="0">
              <a:buNone/>
            </a:pPr>
            <a:r>
              <a:rPr lang="en-US" sz="1600" dirty="0"/>
              <a:t>https://www.capradio.org/articles/2018/06/28/lessons-learned-at-sacramentos-new-homeless-triage-shelter/</a:t>
            </a:r>
          </a:p>
          <a:p>
            <a:pPr marL="0" indent="0">
              <a:buNone/>
            </a:pPr>
            <a:r>
              <a:rPr lang="en-US" sz="1600" dirty="0"/>
              <a:t>https://www.homewardboundwnc.org/wp-content/uploads/2013/02/Homelessness-Dec.-2012.pdf</a:t>
            </a:r>
          </a:p>
          <a:p>
            <a:pPr marL="0" indent="0">
              <a:buNone/>
            </a:pPr>
            <a:r>
              <a:rPr lang="en-US" sz="1600" dirty="0"/>
              <a:t>https://www.saccounty.net/Homelessness/Documents/Infographic%20Final_Chronic%20Updated.pdf</a:t>
            </a:r>
          </a:p>
        </p:txBody>
      </p:sp>
    </p:spTree>
    <p:extLst>
      <p:ext uri="{BB962C8B-B14F-4D97-AF65-F5344CB8AC3E}">
        <p14:creationId xmlns:p14="http://schemas.microsoft.com/office/powerpoint/2010/main" val="390952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Group 20">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2" name="Rectangle 21">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5" name="Rectangle 24">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26">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1824062A-557D-4250-B69E-F2C3621FBF81}"/>
              </a:ext>
            </a:extLst>
          </p:cNvPr>
          <p:cNvSpPr>
            <a:spLocks noGrp="1"/>
          </p:cNvSpPr>
          <p:nvPr>
            <p:ph sz="half" idx="1"/>
          </p:nvPr>
        </p:nvSpPr>
        <p:spPr>
          <a:xfrm>
            <a:off x="680322" y="2336873"/>
            <a:ext cx="3581635" cy="3599316"/>
          </a:xfrm>
        </p:spPr>
        <p:txBody>
          <a:bodyPr vert="horz" lIns="91440" tIns="45720" rIns="91440" bIns="45720" rtlCol="0">
            <a:normAutofit/>
          </a:bodyPr>
          <a:lstStyle/>
          <a:p>
            <a:endParaRPr lang="en-US" sz="1600" dirty="0"/>
          </a:p>
          <a:p>
            <a:endParaRPr lang="en-US" sz="1600" dirty="0"/>
          </a:p>
        </p:txBody>
      </p:sp>
      <p:sp>
        <p:nvSpPr>
          <p:cNvPr id="18" name="Content Placeholder 2">
            <a:extLst>
              <a:ext uri="{FF2B5EF4-FFF2-40B4-BE49-F238E27FC236}">
                <a16:creationId xmlns:a16="http://schemas.microsoft.com/office/drawing/2014/main" id="{00E35D97-7558-4345-BF30-01143E16389A}"/>
              </a:ext>
            </a:extLst>
          </p:cNvPr>
          <p:cNvSpPr txBox="1">
            <a:spLocks/>
          </p:cNvSpPr>
          <p:nvPr/>
        </p:nvSpPr>
        <p:spPr>
          <a:xfrm>
            <a:off x="206062" y="2336873"/>
            <a:ext cx="4153288" cy="4231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en-US" dirty="0">
              <a:solidFill>
                <a:schemeClr val="bg1"/>
              </a:solidFill>
            </a:endParaRPr>
          </a:p>
          <a:p>
            <a:endParaRPr lang="en-US" dirty="0">
              <a:solidFill>
                <a:schemeClr val="bg1"/>
              </a:solidFill>
            </a:endParaRPr>
          </a:p>
        </p:txBody>
      </p:sp>
      <p:sp>
        <p:nvSpPr>
          <p:cNvPr id="24" name="Rectangle 23">
            <a:extLst>
              <a:ext uri="{FF2B5EF4-FFF2-40B4-BE49-F238E27FC236}">
                <a16:creationId xmlns:a16="http://schemas.microsoft.com/office/drawing/2014/main" id="{8E315573-0363-4955-BD35-482E52C2873C}"/>
              </a:ext>
            </a:extLst>
          </p:cNvPr>
          <p:cNvSpPr/>
          <p:nvPr/>
        </p:nvSpPr>
        <p:spPr>
          <a:xfrm>
            <a:off x="7509" y="496452"/>
            <a:ext cx="5169706" cy="179495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q and a">
            <a:extLst>
              <a:ext uri="{FF2B5EF4-FFF2-40B4-BE49-F238E27FC236}">
                <a16:creationId xmlns:a16="http://schemas.microsoft.com/office/drawing/2014/main" id="{7AA21D96-1B1E-40E0-8A95-F6BD721341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8" y="0"/>
            <a:ext cx="12176983" cy="6781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264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Group 20">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2" name="Rectangle 21">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5" name="Rectangle 24">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3BA5530-1677-4BC3-B2BC-773CC88D2DFD}"/>
              </a:ext>
            </a:extLst>
          </p:cNvPr>
          <p:cNvSpPr>
            <a:spLocks noGrp="1"/>
          </p:cNvSpPr>
          <p:nvPr>
            <p:ph type="title"/>
          </p:nvPr>
        </p:nvSpPr>
        <p:spPr>
          <a:xfrm>
            <a:off x="680322" y="753228"/>
            <a:ext cx="3679028" cy="1080938"/>
          </a:xfrm>
        </p:spPr>
        <p:txBody>
          <a:bodyPr vert="horz" lIns="91440" tIns="45720" rIns="91440" bIns="45720" rtlCol="0" anchor="ctr">
            <a:normAutofit/>
          </a:bodyPr>
          <a:lstStyle/>
          <a:p>
            <a:r>
              <a:rPr lang="en-US" sz="3200" dirty="0"/>
              <a:t>Agenda</a:t>
            </a:r>
          </a:p>
        </p:txBody>
      </p:sp>
      <p:pic>
        <p:nvPicPr>
          <p:cNvPr id="27" name="Picture 26">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1824062A-557D-4250-B69E-F2C3621FBF81}"/>
              </a:ext>
            </a:extLst>
          </p:cNvPr>
          <p:cNvSpPr>
            <a:spLocks noGrp="1"/>
          </p:cNvSpPr>
          <p:nvPr>
            <p:ph sz="half" idx="1"/>
          </p:nvPr>
        </p:nvSpPr>
        <p:spPr>
          <a:xfrm>
            <a:off x="680322" y="2336873"/>
            <a:ext cx="3581635" cy="3599316"/>
          </a:xfrm>
        </p:spPr>
        <p:txBody>
          <a:bodyPr vert="horz" lIns="91440" tIns="45720" rIns="91440" bIns="45720" rtlCol="0">
            <a:normAutofit/>
          </a:bodyPr>
          <a:lstStyle/>
          <a:p>
            <a:endParaRPr lang="en-US" sz="1600"/>
          </a:p>
          <a:p>
            <a:endParaRPr lang="en-US" sz="1600"/>
          </a:p>
        </p:txBody>
      </p:sp>
      <p:graphicFrame>
        <p:nvGraphicFramePr>
          <p:cNvPr id="29" name="Content Placeholder 2">
            <a:extLst>
              <a:ext uri="{FF2B5EF4-FFF2-40B4-BE49-F238E27FC236}">
                <a16:creationId xmlns:a16="http://schemas.microsoft.com/office/drawing/2014/main" id="{A551DD00-30F3-4E10-8C29-8354BD77C8DC}"/>
              </a:ext>
            </a:extLst>
          </p:cNvPr>
          <p:cNvGraphicFramePr/>
          <p:nvPr>
            <p:extLst>
              <p:ext uri="{D42A27DB-BD31-4B8C-83A1-F6EECF244321}">
                <p14:modId xmlns:p14="http://schemas.microsoft.com/office/powerpoint/2010/main" val="2392034767"/>
              </p:ext>
            </p:extLst>
          </p:nvPr>
        </p:nvGraphicFramePr>
        <p:xfrm>
          <a:off x="1596712" y="2336873"/>
          <a:ext cx="4153288" cy="423135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132069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Group 20">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2" name="Rectangle 21">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6" name="Content Placeholder 5" descr="A picture containing tent, outdoor object, grass, outdoor&#10;&#10;Description automatically generated">
            <a:extLst>
              <a:ext uri="{FF2B5EF4-FFF2-40B4-BE49-F238E27FC236}">
                <a16:creationId xmlns:a16="http://schemas.microsoft.com/office/drawing/2014/main" id="{E1E0E058-A471-4905-AEF1-10EF83BFC714}"/>
              </a:ext>
            </a:extLst>
          </p:cNvPr>
          <p:cNvPicPr>
            <a:picLocks noGrp="1" noChangeAspect="1"/>
          </p:cNvPicPr>
          <p:nvPr>
            <p:ph sz="half" idx="2"/>
          </p:nvPr>
        </p:nvPicPr>
        <p:blipFill rotWithShape="1">
          <a:blip r:embed="rId6"/>
          <a:srcRect l="25038" r="1431"/>
          <a:stretch/>
        </p:blipFill>
        <p:spPr>
          <a:xfrm>
            <a:off x="4636008" y="10"/>
            <a:ext cx="7552815" cy="6856310"/>
          </a:xfrm>
          <a:prstGeom prst="rect">
            <a:avLst/>
          </a:prstGeom>
          <a:ln>
            <a:noFill/>
          </a:ln>
          <a:effectLst/>
        </p:spPr>
      </p:pic>
      <p:sp>
        <p:nvSpPr>
          <p:cNvPr id="25" name="Rectangle 24">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3BA5530-1677-4BC3-B2BC-773CC88D2DFD}"/>
              </a:ext>
            </a:extLst>
          </p:cNvPr>
          <p:cNvSpPr>
            <a:spLocks noGrp="1"/>
          </p:cNvSpPr>
          <p:nvPr>
            <p:ph type="title"/>
          </p:nvPr>
        </p:nvSpPr>
        <p:spPr>
          <a:xfrm>
            <a:off x="680322" y="753228"/>
            <a:ext cx="3679028" cy="1080938"/>
          </a:xfrm>
        </p:spPr>
        <p:txBody>
          <a:bodyPr vert="horz" lIns="91440" tIns="45720" rIns="91440" bIns="45720" rtlCol="0" anchor="ctr">
            <a:normAutofit/>
          </a:bodyPr>
          <a:lstStyle/>
          <a:p>
            <a:r>
              <a:rPr lang="en-US" sz="3200" dirty="0"/>
              <a:t>Houselessness</a:t>
            </a:r>
          </a:p>
        </p:txBody>
      </p:sp>
      <p:pic>
        <p:nvPicPr>
          <p:cNvPr id="27" name="Picture 26">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1824062A-557D-4250-B69E-F2C3621FBF81}"/>
              </a:ext>
            </a:extLst>
          </p:cNvPr>
          <p:cNvSpPr>
            <a:spLocks noGrp="1"/>
          </p:cNvSpPr>
          <p:nvPr>
            <p:ph sz="half" idx="1"/>
          </p:nvPr>
        </p:nvSpPr>
        <p:spPr>
          <a:xfrm>
            <a:off x="680322" y="2336873"/>
            <a:ext cx="3581635" cy="3599316"/>
          </a:xfrm>
        </p:spPr>
        <p:txBody>
          <a:bodyPr vert="horz" lIns="91440" tIns="45720" rIns="91440" bIns="45720" rtlCol="0">
            <a:normAutofit/>
          </a:bodyPr>
          <a:lstStyle/>
          <a:p>
            <a:endParaRPr lang="en-US" sz="1600"/>
          </a:p>
          <a:p>
            <a:endParaRPr lang="en-US" sz="1600"/>
          </a:p>
        </p:txBody>
      </p:sp>
      <p:sp>
        <p:nvSpPr>
          <p:cNvPr id="18" name="Content Placeholder 2">
            <a:extLst>
              <a:ext uri="{FF2B5EF4-FFF2-40B4-BE49-F238E27FC236}">
                <a16:creationId xmlns:a16="http://schemas.microsoft.com/office/drawing/2014/main" id="{00E35D97-7558-4345-BF30-01143E16389A}"/>
              </a:ext>
            </a:extLst>
          </p:cNvPr>
          <p:cNvSpPr txBox="1">
            <a:spLocks/>
          </p:cNvSpPr>
          <p:nvPr/>
        </p:nvSpPr>
        <p:spPr>
          <a:xfrm>
            <a:off x="206062" y="2336873"/>
            <a:ext cx="4153288" cy="4231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000" dirty="0"/>
              <a:t>Houselessness is more visible than ever in downtown Sacramento</a:t>
            </a:r>
          </a:p>
          <a:p>
            <a:pPr marL="0" indent="0">
              <a:buNone/>
            </a:pPr>
            <a:endParaRPr lang="en-US" sz="2000" dirty="0"/>
          </a:p>
          <a:p>
            <a:pPr marL="0" indent="0">
              <a:buNone/>
            </a:pPr>
            <a:r>
              <a:rPr lang="en-US" sz="2000" dirty="0"/>
              <a:t>People without housing are high consumers of public resources and generate expense, rather than income, for the community</a:t>
            </a:r>
          </a:p>
          <a:p>
            <a:endParaRPr lang="en-US" sz="2000" dirty="0"/>
          </a:p>
          <a:p>
            <a:pPr marL="0" indent="0">
              <a:buNone/>
            </a:pPr>
            <a:r>
              <a:rPr lang="en-US" sz="2000" dirty="0"/>
              <a:t>They are vulnerable and lack the safety that a home provides.</a:t>
            </a:r>
          </a:p>
          <a:p>
            <a:endParaRPr lang="en-US" sz="2000" dirty="0"/>
          </a:p>
          <a:p>
            <a:endParaRPr lang="en-US" sz="2000" dirty="0"/>
          </a:p>
        </p:txBody>
      </p:sp>
    </p:spTree>
    <p:extLst>
      <p:ext uri="{BB962C8B-B14F-4D97-AF65-F5344CB8AC3E}">
        <p14:creationId xmlns:p14="http://schemas.microsoft.com/office/powerpoint/2010/main" val="2221319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Group 20">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2" name="Rectangle 21">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5" name="Rectangle 24">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3BA5530-1677-4BC3-B2BC-773CC88D2DFD}"/>
              </a:ext>
            </a:extLst>
          </p:cNvPr>
          <p:cNvSpPr>
            <a:spLocks noGrp="1"/>
          </p:cNvSpPr>
          <p:nvPr>
            <p:ph type="title"/>
          </p:nvPr>
        </p:nvSpPr>
        <p:spPr>
          <a:xfrm>
            <a:off x="680322" y="753228"/>
            <a:ext cx="3679028" cy="1080938"/>
          </a:xfrm>
        </p:spPr>
        <p:txBody>
          <a:bodyPr vert="horz" lIns="91440" tIns="45720" rIns="91440" bIns="45720" rtlCol="0" anchor="ctr">
            <a:normAutofit/>
          </a:bodyPr>
          <a:lstStyle/>
          <a:p>
            <a:r>
              <a:rPr lang="en-US" sz="3200" dirty="0"/>
              <a:t>Statistics</a:t>
            </a:r>
          </a:p>
        </p:txBody>
      </p:sp>
      <p:pic>
        <p:nvPicPr>
          <p:cNvPr id="27" name="Picture 26">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1824062A-557D-4250-B69E-F2C3621FBF81}"/>
              </a:ext>
            </a:extLst>
          </p:cNvPr>
          <p:cNvSpPr>
            <a:spLocks noGrp="1"/>
          </p:cNvSpPr>
          <p:nvPr>
            <p:ph sz="half" idx="1"/>
          </p:nvPr>
        </p:nvSpPr>
        <p:spPr>
          <a:xfrm>
            <a:off x="680322" y="2336873"/>
            <a:ext cx="3581635" cy="3599316"/>
          </a:xfrm>
        </p:spPr>
        <p:txBody>
          <a:bodyPr vert="horz" lIns="91440" tIns="45720" rIns="91440" bIns="45720" rtlCol="0">
            <a:normAutofit/>
          </a:bodyPr>
          <a:lstStyle/>
          <a:p>
            <a:endParaRPr lang="en-US" sz="1600"/>
          </a:p>
          <a:p>
            <a:endParaRPr lang="en-US" sz="1600"/>
          </a:p>
        </p:txBody>
      </p:sp>
      <p:sp>
        <p:nvSpPr>
          <p:cNvPr id="18" name="Content Placeholder 2">
            <a:extLst>
              <a:ext uri="{FF2B5EF4-FFF2-40B4-BE49-F238E27FC236}">
                <a16:creationId xmlns:a16="http://schemas.microsoft.com/office/drawing/2014/main" id="{00E35D97-7558-4345-BF30-01143E16389A}"/>
              </a:ext>
            </a:extLst>
          </p:cNvPr>
          <p:cNvSpPr txBox="1">
            <a:spLocks/>
          </p:cNvSpPr>
          <p:nvPr/>
        </p:nvSpPr>
        <p:spPr>
          <a:xfrm>
            <a:off x="206062" y="2336873"/>
            <a:ext cx="4153288" cy="4231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en-US" dirty="0">
              <a:solidFill>
                <a:schemeClr val="bg1"/>
              </a:solidFill>
            </a:endParaRPr>
          </a:p>
          <a:p>
            <a:endParaRPr lang="en-US" dirty="0">
              <a:solidFill>
                <a:schemeClr val="bg1"/>
              </a:solidFill>
            </a:endParaRPr>
          </a:p>
        </p:txBody>
      </p:sp>
      <p:pic>
        <p:nvPicPr>
          <p:cNvPr id="8" name="Picture 7">
            <a:extLst>
              <a:ext uri="{FF2B5EF4-FFF2-40B4-BE49-F238E27FC236}">
                <a16:creationId xmlns:a16="http://schemas.microsoft.com/office/drawing/2014/main" id="{4A92282F-7E83-481F-8C89-EEF6E2C99BDC}"/>
              </a:ext>
            </a:extLst>
          </p:cNvPr>
          <p:cNvPicPr>
            <a:picLocks noChangeAspect="1"/>
          </p:cNvPicPr>
          <p:nvPr/>
        </p:nvPicPr>
        <p:blipFill>
          <a:blip r:embed="rId6"/>
          <a:stretch>
            <a:fillRect/>
          </a:stretch>
        </p:blipFill>
        <p:spPr>
          <a:xfrm>
            <a:off x="6142251" y="3764978"/>
            <a:ext cx="3657600" cy="3093019"/>
          </a:xfrm>
          <a:prstGeom prst="rect">
            <a:avLst/>
          </a:prstGeom>
        </p:spPr>
      </p:pic>
      <p:pic>
        <p:nvPicPr>
          <p:cNvPr id="14" name="Picture 13">
            <a:extLst>
              <a:ext uri="{FF2B5EF4-FFF2-40B4-BE49-F238E27FC236}">
                <a16:creationId xmlns:a16="http://schemas.microsoft.com/office/drawing/2014/main" id="{C85B3910-3E82-4800-8C2B-7FB3F96E517F}"/>
              </a:ext>
            </a:extLst>
          </p:cNvPr>
          <p:cNvPicPr>
            <a:picLocks noChangeAspect="1"/>
          </p:cNvPicPr>
          <p:nvPr/>
        </p:nvPicPr>
        <p:blipFill>
          <a:blip r:embed="rId7"/>
          <a:stretch>
            <a:fillRect/>
          </a:stretch>
        </p:blipFill>
        <p:spPr>
          <a:xfrm>
            <a:off x="9803028" y="3764981"/>
            <a:ext cx="2385795" cy="3093020"/>
          </a:xfrm>
          <a:prstGeom prst="rect">
            <a:avLst/>
          </a:prstGeom>
        </p:spPr>
      </p:pic>
      <p:pic>
        <p:nvPicPr>
          <p:cNvPr id="20" name="Picture 19">
            <a:extLst>
              <a:ext uri="{FF2B5EF4-FFF2-40B4-BE49-F238E27FC236}">
                <a16:creationId xmlns:a16="http://schemas.microsoft.com/office/drawing/2014/main" id="{FCABAC61-A748-4FF3-88F2-948B59B2F349}"/>
              </a:ext>
            </a:extLst>
          </p:cNvPr>
          <p:cNvPicPr>
            <a:picLocks noChangeAspect="1"/>
          </p:cNvPicPr>
          <p:nvPr/>
        </p:nvPicPr>
        <p:blipFill>
          <a:blip r:embed="rId8"/>
          <a:stretch>
            <a:fillRect/>
          </a:stretch>
        </p:blipFill>
        <p:spPr>
          <a:xfrm>
            <a:off x="6142251" y="-1"/>
            <a:ext cx="6046572" cy="3764981"/>
          </a:xfrm>
          <a:prstGeom prst="rect">
            <a:avLst/>
          </a:prstGeom>
        </p:spPr>
      </p:pic>
      <p:pic>
        <p:nvPicPr>
          <p:cNvPr id="37" name="Picture 36">
            <a:extLst>
              <a:ext uri="{FF2B5EF4-FFF2-40B4-BE49-F238E27FC236}">
                <a16:creationId xmlns:a16="http://schemas.microsoft.com/office/drawing/2014/main" id="{0555DBD2-7817-49A5-987C-636F3F03A1DB}"/>
              </a:ext>
            </a:extLst>
          </p:cNvPr>
          <p:cNvPicPr>
            <a:picLocks noChangeAspect="1"/>
          </p:cNvPicPr>
          <p:nvPr/>
        </p:nvPicPr>
        <p:blipFill>
          <a:blip r:embed="rId9"/>
          <a:stretch>
            <a:fillRect/>
          </a:stretch>
        </p:blipFill>
        <p:spPr>
          <a:xfrm>
            <a:off x="155071" y="2177666"/>
            <a:ext cx="5828934" cy="4295387"/>
          </a:xfrm>
          <a:prstGeom prst="rect">
            <a:avLst/>
          </a:prstGeom>
        </p:spPr>
      </p:pic>
    </p:spTree>
    <p:extLst>
      <p:ext uri="{BB962C8B-B14F-4D97-AF65-F5344CB8AC3E}">
        <p14:creationId xmlns:p14="http://schemas.microsoft.com/office/powerpoint/2010/main" val="1647903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Group 20">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2" name="Rectangle 21">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5" name="Rectangle 24">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3BA5530-1677-4BC3-B2BC-773CC88D2DFD}"/>
              </a:ext>
            </a:extLst>
          </p:cNvPr>
          <p:cNvSpPr>
            <a:spLocks noGrp="1"/>
          </p:cNvSpPr>
          <p:nvPr>
            <p:ph type="title"/>
          </p:nvPr>
        </p:nvSpPr>
        <p:spPr>
          <a:xfrm>
            <a:off x="680322" y="753228"/>
            <a:ext cx="3679028" cy="1080938"/>
          </a:xfrm>
        </p:spPr>
        <p:txBody>
          <a:bodyPr vert="horz" lIns="91440" tIns="45720" rIns="91440" bIns="45720" rtlCol="0" anchor="ctr">
            <a:normAutofit/>
          </a:bodyPr>
          <a:lstStyle/>
          <a:p>
            <a:r>
              <a:rPr lang="en-US" sz="3200" dirty="0"/>
              <a:t>Houselessness Statistics</a:t>
            </a:r>
          </a:p>
        </p:txBody>
      </p:sp>
      <p:pic>
        <p:nvPicPr>
          <p:cNvPr id="27" name="Picture 26">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1824062A-557D-4250-B69E-F2C3621FBF81}"/>
              </a:ext>
            </a:extLst>
          </p:cNvPr>
          <p:cNvSpPr>
            <a:spLocks noGrp="1"/>
          </p:cNvSpPr>
          <p:nvPr>
            <p:ph sz="half" idx="1"/>
          </p:nvPr>
        </p:nvSpPr>
        <p:spPr>
          <a:xfrm>
            <a:off x="680322" y="2336873"/>
            <a:ext cx="3581635" cy="3599316"/>
          </a:xfrm>
        </p:spPr>
        <p:txBody>
          <a:bodyPr vert="horz" lIns="91440" tIns="45720" rIns="91440" bIns="45720" rtlCol="0">
            <a:normAutofit/>
          </a:bodyPr>
          <a:lstStyle/>
          <a:p>
            <a:endParaRPr lang="en-US" sz="1600"/>
          </a:p>
          <a:p>
            <a:endParaRPr lang="en-US" sz="1600"/>
          </a:p>
        </p:txBody>
      </p:sp>
      <p:sp>
        <p:nvSpPr>
          <p:cNvPr id="18" name="Content Placeholder 2">
            <a:extLst>
              <a:ext uri="{FF2B5EF4-FFF2-40B4-BE49-F238E27FC236}">
                <a16:creationId xmlns:a16="http://schemas.microsoft.com/office/drawing/2014/main" id="{00E35D97-7558-4345-BF30-01143E16389A}"/>
              </a:ext>
            </a:extLst>
          </p:cNvPr>
          <p:cNvSpPr txBox="1">
            <a:spLocks/>
          </p:cNvSpPr>
          <p:nvPr/>
        </p:nvSpPr>
        <p:spPr>
          <a:xfrm>
            <a:off x="206062" y="2336873"/>
            <a:ext cx="4153288" cy="4231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en-US" dirty="0">
              <a:solidFill>
                <a:schemeClr val="bg1"/>
              </a:solidFill>
            </a:endParaRPr>
          </a:p>
          <a:p>
            <a:endParaRPr lang="en-US" dirty="0">
              <a:solidFill>
                <a:schemeClr val="bg1"/>
              </a:solidFill>
            </a:endParaRPr>
          </a:p>
        </p:txBody>
      </p:sp>
      <p:sp>
        <p:nvSpPr>
          <p:cNvPr id="24" name="Content Placeholder 2">
            <a:extLst>
              <a:ext uri="{FF2B5EF4-FFF2-40B4-BE49-F238E27FC236}">
                <a16:creationId xmlns:a16="http://schemas.microsoft.com/office/drawing/2014/main" id="{EEA33B8C-40A6-43DA-86CF-CA9603BA579E}"/>
              </a:ext>
            </a:extLst>
          </p:cNvPr>
          <p:cNvSpPr txBox="1">
            <a:spLocks/>
          </p:cNvSpPr>
          <p:nvPr/>
        </p:nvSpPr>
        <p:spPr>
          <a:xfrm>
            <a:off x="358462" y="3194805"/>
            <a:ext cx="4153288" cy="3525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en-US" dirty="0"/>
          </a:p>
          <a:p>
            <a:endParaRPr lang="en-US" dirty="0"/>
          </a:p>
          <a:p>
            <a:endParaRPr lang="en-US" dirty="0"/>
          </a:p>
        </p:txBody>
      </p:sp>
      <p:sp>
        <p:nvSpPr>
          <p:cNvPr id="9" name="Rectangle: Rounded Corners 8">
            <a:extLst>
              <a:ext uri="{FF2B5EF4-FFF2-40B4-BE49-F238E27FC236}">
                <a16:creationId xmlns:a16="http://schemas.microsoft.com/office/drawing/2014/main" id="{4C4A4022-65F4-4EF9-8F04-CE9E5850C5B3}"/>
              </a:ext>
            </a:extLst>
          </p:cNvPr>
          <p:cNvSpPr/>
          <p:nvPr/>
        </p:nvSpPr>
        <p:spPr>
          <a:xfrm>
            <a:off x="394495" y="2385776"/>
            <a:ext cx="10892630" cy="658022"/>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During 2020, </a:t>
            </a:r>
            <a:r>
              <a:rPr lang="en-US" sz="3200" dirty="0"/>
              <a:t>11,222</a:t>
            </a:r>
            <a:r>
              <a:rPr lang="en-US" dirty="0"/>
              <a:t> people were engaged with the houseless response system</a:t>
            </a:r>
          </a:p>
        </p:txBody>
      </p:sp>
      <p:sp>
        <p:nvSpPr>
          <p:cNvPr id="26" name="Rectangle: Rounded Corners 25">
            <a:extLst>
              <a:ext uri="{FF2B5EF4-FFF2-40B4-BE49-F238E27FC236}">
                <a16:creationId xmlns:a16="http://schemas.microsoft.com/office/drawing/2014/main" id="{BB7888E9-AB08-47E7-8799-80BBA48F5E94}"/>
              </a:ext>
            </a:extLst>
          </p:cNvPr>
          <p:cNvSpPr/>
          <p:nvPr/>
        </p:nvSpPr>
        <p:spPr>
          <a:xfrm>
            <a:off x="394496" y="3130430"/>
            <a:ext cx="5549104" cy="3270369"/>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6,111 </a:t>
            </a:r>
            <a:r>
              <a:rPr lang="en-US" dirty="0"/>
              <a:t>of those were new to, or re-engaged with, the system</a:t>
            </a:r>
          </a:p>
          <a:p>
            <a:endParaRPr lang="en-US" dirty="0"/>
          </a:p>
          <a:p>
            <a:r>
              <a:rPr lang="en-US" dirty="0"/>
              <a:t>They joined </a:t>
            </a:r>
            <a:r>
              <a:rPr lang="en-US" sz="2800" dirty="0"/>
              <a:t>5,111</a:t>
            </a:r>
            <a:r>
              <a:rPr lang="en-US" dirty="0"/>
              <a:t> people already experiencing homelessness at the start of the year</a:t>
            </a:r>
          </a:p>
          <a:p>
            <a:endParaRPr lang="en-US" dirty="0"/>
          </a:p>
          <a:p>
            <a:endParaRPr lang="en-US" dirty="0"/>
          </a:p>
        </p:txBody>
      </p:sp>
      <p:sp>
        <p:nvSpPr>
          <p:cNvPr id="28" name="Rectangle: Rounded Corners 27">
            <a:extLst>
              <a:ext uri="{FF2B5EF4-FFF2-40B4-BE49-F238E27FC236}">
                <a16:creationId xmlns:a16="http://schemas.microsoft.com/office/drawing/2014/main" id="{DBBFFE78-7340-4C97-9727-598B167EA89A}"/>
              </a:ext>
            </a:extLst>
          </p:cNvPr>
          <p:cNvSpPr/>
          <p:nvPr/>
        </p:nvSpPr>
        <p:spPr>
          <a:xfrm>
            <a:off x="6248402" y="3133129"/>
            <a:ext cx="5038722" cy="3270369"/>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2,761</a:t>
            </a:r>
            <a:r>
              <a:rPr lang="en-US" sz="1600" dirty="0"/>
              <a:t> people achieved permanent housing</a:t>
            </a:r>
          </a:p>
          <a:p>
            <a:endParaRPr lang="en-US" sz="1600" dirty="0"/>
          </a:p>
          <a:p>
            <a:r>
              <a:rPr lang="en-US" sz="2800" dirty="0"/>
              <a:t>4,418</a:t>
            </a:r>
            <a:r>
              <a:rPr lang="en-US" sz="1600" dirty="0"/>
              <a:t> people remained connected to the system</a:t>
            </a:r>
          </a:p>
          <a:p>
            <a:endParaRPr lang="en-US" sz="1600" dirty="0"/>
          </a:p>
          <a:p>
            <a:r>
              <a:rPr lang="en-US" sz="2800" dirty="0"/>
              <a:t>4,043 </a:t>
            </a:r>
            <a:r>
              <a:rPr lang="en-US" sz="1600" dirty="0"/>
              <a:t>people disengaged from the system</a:t>
            </a:r>
          </a:p>
        </p:txBody>
      </p:sp>
      <p:sp>
        <p:nvSpPr>
          <p:cNvPr id="10" name="Arrow: Down 9">
            <a:extLst>
              <a:ext uri="{FF2B5EF4-FFF2-40B4-BE49-F238E27FC236}">
                <a16:creationId xmlns:a16="http://schemas.microsoft.com/office/drawing/2014/main" id="{8AB92337-B6FD-4EFD-9FD5-C6357105EE2F}"/>
              </a:ext>
            </a:extLst>
          </p:cNvPr>
          <p:cNvSpPr/>
          <p:nvPr/>
        </p:nvSpPr>
        <p:spPr>
          <a:xfrm>
            <a:off x="2945210" y="2952750"/>
            <a:ext cx="447675" cy="476250"/>
          </a:xfrm>
          <a:prstGeom prst="downArrow">
            <a:avLst/>
          </a:prstGeom>
          <a:solidFill>
            <a:srgbClr val="344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02C0C65C-F7F2-472B-BAD2-E33BE3D66813}"/>
              </a:ext>
            </a:extLst>
          </p:cNvPr>
          <p:cNvSpPr/>
          <p:nvPr/>
        </p:nvSpPr>
        <p:spPr>
          <a:xfrm>
            <a:off x="8543925" y="2952750"/>
            <a:ext cx="447675" cy="476250"/>
          </a:xfrm>
          <a:prstGeom prst="downArrow">
            <a:avLst/>
          </a:prstGeom>
          <a:solidFill>
            <a:srgbClr val="344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3431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A5530-1677-4BC3-B2BC-773CC88D2DFD}"/>
              </a:ext>
            </a:extLst>
          </p:cNvPr>
          <p:cNvSpPr>
            <a:spLocks noGrp="1"/>
          </p:cNvSpPr>
          <p:nvPr>
            <p:ph type="title"/>
          </p:nvPr>
        </p:nvSpPr>
        <p:spPr/>
        <p:txBody>
          <a:bodyPr/>
          <a:lstStyle/>
          <a:p>
            <a:r>
              <a:rPr lang="en-US" dirty="0"/>
              <a:t>Social Sac </a:t>
            </a:r>
          </a:p>
        </p:txBody>
      </p:sp>
      <p:sp>
        <p:nvSpPr>
          <p:cNvPr id="3" name="Content Placeholder 2">
            <a:extLst>
              <a:ext uri="{FF2B5EF4-FFF2-40B4-BE49-F238E27FC236}">
                <a16:creationId xmlns:a16="http://schemas.microsoft.com/office/drawing/2014/main" id="{1824062A-557D-4250-B69E-F2C3621FBF81}"/>
              </a:ext>
            </a:extLst>
          </p:cNvPr>
          <p:cNvSpPr>
            <a:spLocks noGrp="1"/>
          </p:cNvSpPr>
          <p:nvPr>
            <p:ph sz="half" idx="1"/>
          </p:nvPr>
        </p:nvSpPr>
        <p:spPr/>
        <p:txBody>
          <a:bodyPr>
            <a:normAutofit fontScale="85000" lnSpcReduction="10000"/>
          </a:bodyPr>
          <a:lstStyle/>
          <a:p>
            <a:pPr marL="0" indent="0">
              <a:buNone/>
            </a:pPr>
            <a:r>
              <a:rPr lang="en-US" dirty="0"/>
              <a:t>Social Sac provides a dashboard that aggregates data concerning weather forecasts and alerts, warm shelter availability and helpful info, COVID-19 vaccine information, and foodbanks/community refrigerators. </a:t>
            </a:r>
          </a:p>
          <a:p>
            <a:pPr marL="0" indent="0">
              <a:buNone/>
            </a:pPr>
            <a:endParaRPr lang="en-US" dirty="0"/>
          </a:p>
          <a:p>
            <a:pPr marL="0" indent="0">
              <a:buNone/>
            </a:pPr>
            <a:r>
              <a:rPr lang="en-US" dirty="0"/>
              <a:t>On the back end, the tool uses custom web scraping helpers and scheduled tasks to obtain the most up-to-date info on shelter availability and weather, and maintains a SQL database of the associated info.</a:t>
            </a:r>
          </a:p>
          <a:p>
            <a:endParaRPr lang="en-US" dirty="0"/>
          </a:p>
          <a:p>
            <a:endParaRPr lang="en-US" dirty="0"/>
          </a:p>
        </p:txBody>
      </p:sp>
    </p:spTree>
    <p:extLst>
      <p:ext uri="{BB962C8B-B14F-4D97-AF65-F5344CB8AC3E}">
        <p14:creationId xmlns:p14="http://schemas.microsoft.com/office/powerpoint/2010/main" val="121128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A5530-1677-4BC3-B2BC-773CC88D2DFD}"/>
              </a:ext>
            </a:extLst>
          </p:cNvPr>
          <p:cNvSpPr>
            <a:spLocks noGrp="1"/>
          </p:cNvSpPr>
          <p:nvPr>
            <p:ph type="title"/>
          </p:nvPr>
        </p:nvSpPr>
        <p:spPr>
          <a:xfrm>
            <a:off x="746996" y="2888531"/>
            <a:ext cx="9613861" cy="1080938"/>
          </a:xfrm>
          <a:solidFill>
            <a:schemeClr val="bg1">
              <a:lumMod val="95000"/>
              <a:lumOff val="5000"/>
            </a:schemeClr>
          </a:solidFill>
        </p:spPr>
        <p:txBody>
          <a:bodyPr/>
          <a:lstStyle/>
          <a:p>
            <a:pPr algn="ctr"/>
            <a:r>
              <a:rPr lang="en-US" dirty="0"/>
              <a:t>DEMO</a:t>
            </a:r>
          </a:p>
        </p:txBody>
      </p:sp>
      <p:sp>
        <p:nvSpPr>
          <p:cNvPr id="3" name="Content Placeholder 2">
            <a:extLst>
              <a:ext uri="{FF2B5EF4-FFF2-40B4-BE49-F238E27FC236}">
                <a16:creationId xmlns:a16="http://schemas.microsoft.com/office/drawing/2014/main" id="{1824062A-557D-4250-B69E-F2C3621FBF81}"/>
              </a:ext>
            </a:extLst>
          </p:cNvPr>
          <p:cNvSpPr>
            <a:spLocks noGrp="1"/>
          </p:cNvSpPr>
          <p:nvPr>
            <p:ph sz="half" idx="1"/>
          </p:nvPr>
        </p:nvSpPr>
        <p:spPr/>
        <p:txBody>
          <a:bodyPr>
            <a:normAutofit/>
          </a:bodyPr>
          <a:lstStyle/>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583432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Group 20">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2" name="Rectangle 21">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6" name="Content Placeholder 5">
            <a:extLst>
              <a:ext uri="{FF2B5EF4-FFF2-40B4-BE49-F238E27FC236}">
                <a16:creationId xmlns:a16="http://schemas.microsoft.com/office/drawing/2014/main" id="{E1E0E058-A471-4905-AEF1-10EF83BFC714}"/>
              </a:ext>
            </a:extLst>
          </p:cNvPr>
          <p:cNvPicPr>
            <a:picLocks noGrp="1" noChangeAspect="1"/>
          </p:cNvPicPr>
          <p:nvPr>
            <p:ph sz="half" idx="2"/>
          </p:nvPr>
        </p:nvPicPr>
        <p:blipFill>
          <a:blip r:embed="rId6"/>
          <a:srcRect l="13289" r="13289"/>
          <a:stretch/>
        </p:blipFill>
        <p:spPr>
          <a:xfrm>
            <a:off x="4636008" y="10"/>
            <a:ext cx="7552815" cy="6856310"/>
          </a:xfrm>
          <a:prstGeom prst="rect">
            <a:avLst/>
          </a:prstGeom>
          <a:ln>
            <a:noFill/>
          </a:ln>
          <a:effectLst/>
        </p:spPr>
      </p:pic>
      <p:sp>
        <p:nvSpPr>
          <p:cNvPr id="25" name="Rectangle 24">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3BA5530-1677-4BC3-B2BC-773CC88D2DFD}"/>
              </a:ext>
            </a:extLst>
          </p:cNvPr>
          <p:cNvSpPr>
            <a:spLocks noGrp="1"/>
          </p:cNvSpPr>
          <p:nvPr>
            <p:ph type="title"/>
          </p:nvPr>
        </p:nvSpPr>
        <p:spPr>
          <a:xfrm>
            <a:off x="680322" y="753228"/>
            <a:ext cx="3679028" cy="1080938"/>
          </a:xfrm>
        </p:spPr>
        <p:txBody>
          <a:bodyPr vert="horz" lIns="91440" tIns="45720" rIns="91440" bIns="45720" rtlCol="0" anchor="ctr">
            <a:normAutofit/>
          </a:bodyPr>
          <a:lstStyle/>
          <a:p>
            <a:r>
              <a:rPr lang="en-US" sz="3200" dirty="0"/>
              <a:t>Impact</a:t>
            </a:r>
          </a:p>
        </p:txBody>
      </p:sp>
      <p:pic>
        <p:nvPicPr>
          <p:cNvPr id="27" name="Picture 26">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1824062A-557D-4250-B69E-F2C3621FBF81}"/>
              </a:ext>
            </a:extLst>
          </p:cNvPr>
          <p:cNvSpPr>
            <a:spLocks noGrp="1"/>
          </p:cNvSpPr>
          <p:nvPr>
            <p:ph sz="half" idx="1"/>
          </p:nvPr>
        </p:nvSpPr>
        <p:spPr>
          <a:xfrm>
            <a:off x="680322" y="2336873"/>
            <a:ext cx="3581635" cy="3599316"/>
          </a:xfrm>
        </p:spPr>
        <p:txBody>
          <a:bodyPr vert="horz" lIns="91440" tIns="45720" rIns="91440" bIns="45720" rtlCol="0">
            <a:normAutofit/>
          </a:bodyPr>
          <a:lstStyle/>
          <a:p>
            <a:endParaRPr lang="en-US" sz="1600"/>
          </a:p>
          <a:p>
            <a:endParaRPr lang="en-US" sz="1600"/>
          </a:p>
        </p:txBody>
      </p:sp>
      <p:sp>
        <p:nvSpPr>
          <p:cNvPr id="18" name="Content Placeholder 2">
            <a:extLst>
              <a:ext uri="{FF2B5EF4-FFF2-40B4-BE49-F238E27FC236}">
                <a16:creationId xmlns:a16="http://schemas.microsoft.com/office/drawing/2014/main" id="{00E35D97-7558-4345-BF30-01143E16389A}"/>
              </a:ext>
            </a:extLst>
          </p:cNvPr>
          <p:cNvSpPr txBox="1">
            <a:spLocks/>
          </p:cNvSpPr>
          <p:nvPr/>
        </p:nvSpPr>
        <p:spPr>
          <a:xfrm>
            <a:off x="206062" y="2336873"/>
            <a:ext cx="4153288" cy="4231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en-US" dirty="0">
              <a:solidFill>
                <a:schemeClr val="bg1"/>
              </a:solidFill>
            </a:endParaRPr>
          </a:p>
          <a:p>
            <a:endParaRPr lang="en-US" dirty="0">
              <a:solidFill>
                <a:schemeClr val="bg1"/>
              </a:solidFill>
            </a:endParaRPr>
          </a:p>
        </p:txBody>
      </p:sp>
      <p:sp>
        <p:nvSpPr>
          <p:cNvPr id="16" name="Content Placeholder 2">
            <a:extLst>
              <a:ext uri="{FF2B5EF4-FFF2-40B4-BE49-F238E27FC236}">
                <a16:creationId xmlns:a16="http://schemas.microsoft.com/office/drawing/2014/main" id="{874DB1E8-2D92-41C2-AB58-70E8DF166E4F}"/>
              </a:ext>
            </a:extLst>
          </p:cNvPr>
          <p:cNvSpPr txBox="1">
            <a:spLocks/>
          </p:cNvSpPr>
          <p:nvPr/>
        </p:nvSpPr>
        <p:spPr>
          <a:xfrm>
            <a:off x="358462" y="2489273"/>
            <a:ext cx="4153288" cy="42313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b="0" i="0" dirty="0">
                <a:effectLst/>
                <a:latin typeface="Work Sans"/>
              </a:rPr>
              <a:t>Connecting those in need with organizations providing help and a home.</a:t>
            </a:r>
          </a:p>
          <a:p>
            <a:pPr marL="0" indent="0">
              <a:buNone/>
            </a:pPr>
            <a:endParaRPr lang="en-US" dirty="0"/>
          </a:p>
          <a:p>
            <a:r>
              <a:rPr lang="en-US" dirty="0"/>
              <a:t>Support the community </a:t>
            </a:r>
          </a:p>
          <a:p>
            <a:endParaRPr lang="en-US" dirty="0"/>
          </a:p>
          <a:p>
            <a:r>
              <a:rPr lang="en-US" dirty="0"/>
              <a:t>Cleaner cities and streets</a:t>
            </a:r>
          </a:p>
          <a:p>
            <a:endParaRPr lang="en-US" dirty="0"/>
          </a:p>
          <a:p>
            <a:r>
              <a:rPr lang="en-US" dirty="0"/>
              <a:t>Healthier individuals</a:t>
            </a:r>
          </a:p>
          <a:p>
            <a:pPr marL="0" indent="0">
              <a:buNone/>
            </a:pPr>
            <a:endParaRPr lang="en-US" dirty="0"/>
          </a:p>
          <a:p>
            <a:r>
              <a:rPr lang="en-US" dirty="0"/>
              <a:t>Making a difference</a:t>
            </a:r>
          </a:p>
          <a:p>
            <a:endParaRPr lang="en-US" dirty="0"/>
          </a:p>
          <a:p>
            <a:r>
              <a:rPr lang="en-US" dirty="0"/>
              <a:t>Social Activism</a:t>
            </a:r>
          </a:p>
          <a:p>
            <a:endParaRPr lang="en-US" dirty="0"/>
          </a:p>
          <a:p>
            <a:endParaRPr lang="en-US" dirty="0"/>
          </a:p>
          <a:p>
            <a:endParaRPr lang="en-US" dirty="0"/>
          </a:p>
        </p:txBody>
      </p:sp>
    </p:spTree>
    <p:extLst>
      <p:ext uri="{BB962C8B-B14F-4D97-AF65-F5344CB8AC3E}">
        <p14:creationId xmlns:p14="http://schemas.microsoft.com/office/powerpoint/2010/main" val="1988441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Group 20">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2" name="Rectangle 21">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6" name="Content Placeholder 5">
            <a:extLst>
              <a:ext uri="{FF2B5EF4-FFF2-40B4-BE49-F238E27FC236}">
                <a16:creationId xmlns:a16="http://schemas.microsoft.com/office/drawing/2014/main" id="{E1E0E058-A471-4905-AEF1-10EF83BFC714}"/>
              </a:ext>
            </a:extLst>
          </p:cNvPr>
          <p:cNvPicPr>
            <a:picLocks noGrp="1" noChangeAspect="1"/>
          </p:cNvPicPr>
          <p:nvPr>
            <p:ph sz="half" idx="2"/>
          </p:nvPr>
        </p:nvPicPr>
        <p:blipFill>
          <a:blip r:embed="rId6"/>
          <a:srcRect l="13290" r="13290"/>
          <a:stretch/>
        </p:blipFill>
        <p:spPr>
          <a:xfrm>
            <a:off x="4636008" y="10"/>
            <a:ext cx="7552815" cy="6856310"/>
          </a:xfrm>
          <a:prstGeom prst="rect">
            <a:avLst/>
          </a:prstGeom>
          <a:ln>
            <a:noFill/>
          </a:ln>
          <a:effectLst/>
        </p:spPr>
      </p:pic>
      <p:sp>
        <p:nvSpPr>
          <p:cNvPr id="25" name="Rectangle 24">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3BA5530-1677-4BC3-B2BC-773CC88D2DFD}"/>
              </a:ext>
            </a:extLst>
          </p:cNvPr>
          <p:cNvSpPr>
            <a:spLocks noGrp="1"/>
          </p:cNvSpPr>
          <p:nvPr>
            <p:ph type="title"/>
          </p:nvPr>
        </p:nvSpPr>
        <p:spPr>
          <a:xfrm>
            <a:off x="680322" y="753228"/>
            <a:ext cx="3679028" cy="1080938"/>
          </a:xfrm>
        </p:spPr>
        <p:txBody>
          <a:bodyPr vert="horz" lIns="91440" tIns="45720" rIns="91440" bIns="45720" rtlCol="0" anchor="ctr">
            <a:normAutofit/>
          </a:bodyPr>
          <a:lstStyle/>
          <a:p>
            <a:r>
              <a:rPr lang="en-US" sz="3200" dirty="0"/>
              <a:t>Opportunity</a:t>
            </a:r>
          </a:p>
        </p:txBody>
      </p:sp>
      <p:pic>
        <p:nvPicPr>
          <p:cNvPr id="27" name="Picture 26">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18" name="Content Placeholder 2">
            <a:extLst>
              <a:ext uri="{FF2B5EF4-FFF2-40B4-BE49-F238E27FC236}">
                <a16:creationId xmlns:a16="http://schemas.microsoft.com/office/drawing/2014/main" id="{00E35D97-7558-4345-BF30-01143E16389A}"/>
              </a:ext>
            </a:extLst>
          </p:cNvPr>
          <p:cNvSpPr txBox="1">
            <a:spLocks/>
          </p:cNvSpPr>
          <p:nvPr/>
        </p:nvSpPr>
        <p:spPr>
          <a:xfrm>
            <a:off x="206062" y="2336873"/>
            <a:ext cx="4153288" cy="4231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en-US" dirty="0"/>
          </a:p>
          <a:p>
            <a:endParaRPr lang="en-US" dirty="0"/>
          </a:p>
        </p:txBody>
      </p:sp>
      <p:sp>
        <p:nvSpPr>
          <p:cNvPr id="16" name="Content Placeholder 2">
            <a:extLst>
              <a:ext uri="{FF2B5EF4-FFF2-40B4-BE49-F238E27FC236}">
                <a16:creationId xmlns:a16="http://schemas.microsoft.com/office/drawing/2014/main" id="{874DB1E8-2D92-41C2-AB58-70E8DF166E4F}"/>
              </a:ext>
            </a:extLst>
          </p:cNvPr>
          <p:cNvSpPr txBox="1">
            <a:spLocks/>
          </p:cNvSpPr>
          <p:nvPr/>
        </p:nvSpPr>
        <p:spPr>
          <a:xfrm>
            <a:off x="358462" y="2489273"/>
            <a:ext cx="4153288" cy="4231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Feed the hungry</a:t>
            </a:r>
          </a:p>
          <a:p>
            <a:pPr marL="0" indent="0">
              <a:buNone/>
            </a:pPr>
            <a:endParaRPr lang="en-US" dirty="0"/>
          </a:p>
          <a:p>
            <a:pPr marL="0" indent="0">
              <a:buNone/>
            </a:pPr>
            <a:r>
              <a:rPr lang="en-US" dirty="0"/>
              <a:t>Physical Health</a:t>
            </a:r>
          </a:p>
          <a:p>
            <a:pPr marL="0" indent="0">
              <a:buNone/>
            </a:pPr>
            <a:endParaRPr lang="en-US" dirty="0"/>
          </a:p>
          <a:p>
            <a:pPr marL="0" indent="0">
              <a:buNone/>
            </a:pPr>
            <a:r>
              <a:rPr lang="en-US" dirty="0"/>
              <a:t>Mental Health</a:t>
            </a:r>
          </a:p>
          <a:p>
            <a:pPr marL="0" indent="0">
              <a:buNone/>
            </a:pPr>
            <a:endParaRPr lang="en-US" dirty="0"/>
          </a:p>
          <a:p>
            <a:pPr marL="0" indent="0">
              <a:buNone/>
            </a:pPr>
            <a:r>
              <a:rPr lang="en-US" dirty="0"/>
              <a:t>Job opportunities</a:t>
            </a:r>
          </a:p>
          <a:p>
            <a:pPr marL="0" indent="0">
              <a:buNone/>
            </a:pPr>
            <a:endParaRPr lang="en-US" dirty="0"/>
          </a:p>
          <a:p>
            <a:pPr marL="0" indent="0">
              <a:buNone/>
            </a:pPr>
            <a:r>
              <a:rPr lang="en-US" dirty="0"/>
              <a:t>Access to Education</a:t>
            </a:r>
          </a:p>
          <a:p>
            <a:endParaRPr lang="en-US" dirty="0"/>
          </a:p>
          <a:p>
            <a:endParaRPr lang="en-US" dirty="0"/>
          </a:p>
          <a:p>
            <a:endParaRPr lang="en-US" dirty="0"/>
          </a:p>
        </p:txBody>
      </p:sp>
    </p:spTree>
    <p:extLst>
      <p:ext uri="{BB962C8B-B14F-4D97-AF65-F5344CB8AC3E}">
        <p14:creationId xmlns:p14="http://schemas.microsoft.com/office/powerpoint/2010/main" val="188898579"/>
      </p:ext>
    </p:extLst>
  </p:cSld>
  <p:clrMapOvr>
    <a:masterClrMapping/>
  </p:clrMapOvr>
</p:sld>
</file>

<file path=ppt/theme/theme1.xml><?xml version="1.0" encoding="utf-8"?>
<a:theme xmlns:a="http://schemas.openxmlformats.org/drawingml/2006/main" name="Berlin">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137651BA-F45C-4845-9AB3-E0A65B39F5E1}">
  <ds:schemaRefs>
    <ds:schemaRef ds:uri="16c05727-aa75-4e4a-9b5f-8a80a1165891"/>
    <ds:schemaRef ds:uri="http://www.w3.org/XML/1998/namespace"/>
    <ds:schemaRef ds:uri="http://purl.org/dc/elements/1.1/"/>
    <ds:schemaRef ds:uri="http://purl.org/dc/terms/"/>
    <ds:schemaRef ds:uri="http://schemas.microsoft.com/office/2006/metadata/propertie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Facet</Template>
  <TotalTime>1225</TotalTime>
  <Words>848</Words>
  <Application>Microsoft Office PowerPoint</Application>
  <PresentationFormat>Widescreen</PresentationFormat>
  <Paragraphs>106</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 Rounded MT Bold</vt:lpstr>
      <vt:lpstr>Calibri</vt:lpstr>
      <vt:lpstr>Trebuchet MS</vt:lpstr>
      <vt:lpstr>Work Sans</vt:lpstr>
      <vt:lpstr>Berlin</vt:lpstr>
      <vt:lpstr>Social Sac     SacHacks 2021</vt:lpstr>
      <vt:lpstr>Agenda</vt:lpstr>
      <vt:lpstr>Houselessness</vt:lpstr>
      <vt:lpstr>Statistics</vt:lpstr>
      <vt:lpstr>Houselessness Statistics</vt:lpstr>
      <vt:lpstr>Social Sac </vt:lpstr>
      <vt:lpstr>DEMO</vt:lpstr>
      <vt:lpstr>Impact</vt:lpstr>
      <vt:lpstr>Opportunity</vt:lpstr>
      <vt:lpstr>Organizations</vt:lpstr>
      <vt:lpstr>Meet the Team</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Abdullah Lababidi</dc:creator>
  <cp:lastModifiedBy>Abdullah Lababidi</cp:lastModifiedBy>
  <cp:revision>89</cp:revision>
  <cp:lastPrinted>2021-02-21T17:26:41Z</cp:lastPrinted>
  <dcterms:created xsi:type="dcterms:W3CDTF">2021-02-20T04:03:28Z</dcterms:created>
  <dcterms:modified xsi:type="dcterms:W3CDTF">2021-02-21T18:53:00Z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